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omments/comment2.xml" ContentType="application/vnd.openxmlformats-officedocument.presentationml.comment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omments/comment3.xml" ContentType="application/vnd.openxmlformats-officedocument.presentationml.comments+xml"/>
  <Override PartName="/ppt/notesSlides/notesSlide8.xml" ContentType="application/vnd.openxmlformats-officedocument.presentationml.notesSlide+xml"/>
  <Override PartName="/ppt/notesSlides/notesSlide9.xml" ContentType="application/vnd.openxmlformats-officedocument.presentationml.notesSlide+xml"/>
  <Override PartName="/ppt/comments/comment4.xml" ContentType="application/vnd.openxmlformats-officedocument.presentationml.comment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omments/comment5.xml" ContentType="application/vnd.openxmlformats-officedocument.presentationml.comments+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omments/comment6.xml" ContentType="application/vnd.openxmlformats-officedocument.presentationml.comments+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comments/comment7.xml" ContentType="application/vnd.openxmlformats-officedocument.presentationml.comments+xml"/>
  <Override PartName="/ppt/notesSlides/notesSlide24.xml" ContentType="application/vnd.openxmlformats-officedocument.presentationml.notesSlide+xml"/>
  <Override PartName="/ppt/comments/comment8.xml" ContentType="application/vnd.openxmlformats-officedocument.presentationml.comments+xml"/>
  <Override PartName="/ppt/comments/comment9.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80" r:id="rId20"/>
    <p:sldId id="274" r:id="rId21"/>
    <p:sldId id="275" r:id="rId22"/>
    <p:sldId id="276" r:id="rId23"/>
    <p:sldId id="277" r:id="rId24"/>
    <p:sldId id="278" r:id="rId25"/>
    <p:sldId id="279" r:id="rId26"/>
    <p:sldId id="281" r:id="rId27"/>
    <p:sldId id="282" r:id="rId28"/>
  </p:sldIdLst>
  <p:sldSz cx="9144000" cy="5143500" type="screen16x9"/>
  <p:notesSz cx="6858000" cy="9144000"/>
  <p:embeddedFontLst>
    <p:embeddedFont>
      <p:font typeface="Maven Pro" pitchFamily="2" charset="77"/>
      <p:regular r:id="rId30"/>
      <p:bold r:id="rId31"/>
    </p:embeddedFont>
    <p:embeddedFont>
      <p:font typeface="Nunito" pitchFamily="2" charset="77"/>
      <p:regular r:id="rId32"/>
      <p:bold r:id="rId33"/>
      <p:italic r:id="rId34"/>
      <p:boldItalic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rosoft Office User" initials="MOU" lastIdx="16" clrIdx="0">
    <p:extLst>
      <p:ext uri="{19B8F6BF-5375-455C-9EA6-DF929625EA0E}">
        <p15:presenceInfo xmlns:p15="http://schemas.microsoft.com/office/powerpoint/2012/main" userId="Microsoft Office Us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707"/>
    <p:restoredTop sz="94678"/>
  </p:normalViewPr>
  <p:slideViewPr>
    <p:cSldViewPr snapToGrid="0">
      <p:cViewPr varScale="1">
        <p:scale>
          <a:sx n="142" d="100"/>
          <a:sy n="142" d="100"/>
        </p:scale>
        <p:origin x="192" y="76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font" Target="fonts/font6.fntdata"/><Relationship Id="rId8" Type="http://schemas.openxmlformats.org/officeDocument/2006/relationships/slide" Target="slides/slide7.xml"/><Relationship Id="rId3" Type="http://schemas.openxmlformats.org/officeDocument/2006/relationships/slide" Target="slides/slide2.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1-12-15T14:31:54.533" idx="14">
    <p:pos x="10" y="10"/>
    <p:text>Updated for WG meeting on 15th Dec</p:text>
    <p:extLst>
      <p:ext uri="{C676402C-5697-4E1C-873F-D02D1690AC5C}">
        <p15:threadingInfo xmlns:p15="http://schemas.microsoft.com/office/powerpoint/2012/main" timeZoneBias="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21-12-15T13:45:34.728" idx="1">
    <p:pos x="496" y="2860"/>
    <p:text>Do user-level threads call even this into question? Multiple user-level threads supported by a single shepherd thread could be compliant? A single user-level thread that migrates between shepherd threads could be noncompliant?</p:text>
    <p:extLst>
      <p:ext uri="{C676402C-5697-4E1C-873F-D02D1690AC5C}">
        <p15:threadingInfo xmlns:p15="http://schemas.microsoft.com/office/powerpoint/2012/main" timeZoneBias="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21-12-15T13:55:13.770" idx="2">
    <p:pos x="10" y="10"/>
    <p:text>All agree that the outcome is nondeterministic (either sender.buf1 -&gt; receiver.buf1 OR sender.buf1 -&gt; receiver.buf2) but the reasoning differs between camps.</p:text>
    <p:extLst>
      <p:ext uri="{C676402C-5697-4E1C-873F-D02D1690AC5C}">
        <p15:threadingInfo xmlns:p15="http://schemas.microsoft.com/office/powerpoint/2012/main" timeZoneBias="0"/>
      </p:ext>
    </p:extLst>
  </p:cm>
  <p:cm authorId="1" dt="2021-12-15T13:58:17.626" idx="3">
    <p:pos x="10" y="146"/>
    <p:text>Camp A says actual execution is nondeterministic but, once the execution is known at the sender MPI process (assertion: the execution order can always be determined), that order must be preserved and applied at the receiver MPI process.</p:text>
    <p:extLst>
      <p:ext uri="{C676402C-5697-4E1C-873F-D02D1690AC5C}">
        <p15:threadingInfo xmlns:p15="http://schemas.microsoft.com/office/powerpoint/2012/main" timeZoneBias="0">
          <p15:parentCm authorId="1" idx="2"/>
        </p15:threadingInfo>
      </p:ext>
    </p:extLst>
  </p:cm>
  <p:cm authorId="1" dt="2021-12-15T14:00:36.058" idx="4">
    <p:pos x="10" y="282"/>
    <p:text>Camp B says different threads so nondeterministic all the way through, even if the actual execution order is known at the sender, that order is not required to be preserved or applied at the receiver MPI process.</p:text>
    <p:extLst>
      <p:ext uri="{C676402C-5697-4E1C-873F-D02D1690AC5C}">
        <p15:threadingInfo xmlns:p15="http://schemas.microsoft.com/office/powerpoint/2012/main" timeZoneBias="0">
          <p15:parentCm authorId="1" idx="2"/>
        </p15:threadingInfo>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1" dt="2021-12-15T14:00:54.890" idx="5">
    <p:pos x="10" y="10"/>
    <p:text>Same comment as previous example: outcome nondeterministic but the two camps rely on differing reasonings.</p:text>
    <p:extLst>
      <p:ext uri="{C676402C-5697-4E1C-873F-D02D1690AC5C}">
        <p15:threadingInfo xmlns:p15="http://schemas.microsoft.com/office/powerpoint/2012/main" timeZoneBias="0"/>
      </p:ext>
    </p:extLst>
  </p:cm>
</p:cmLst>
</file>

<file path=ppt/comments/comment5.xml><?xml version="1.0" encoding="utf-8"?>
<p:cmLst xmlns:a="http://schemas.openxmlformats.org/drawingml/2006/main" xmlns:r="http://schemas.openxmlformats.org/officeDocument/2006/relationships" xmlns:p="http://schemas.openxmlformats.org/presentationml/2006/main">
  <p:cm authorId="1" dt="2021-12-15T14:01:44.718" idx="6">
    <p:pos x="10" y="10"/>
    <p:text>No agreement on the outcome: both camps apply the same rule as applied to the previous example, but here those different rules produce different sets of permitted outcomes.</p:text>
    <p:extLst>
      <p:ext uri="{C676402C-5697-4E1C-873F-D02D1690AC5C}">
        <p15:threadingInfo xmlns:p15="http://schemas.microsoft.com/office/powerpoint/2012/main" timeZoneBias="0"/>
      </p:ext>
    </p:extLst>
  </p:cm>
  <p:cm authorId="1" dt="2021-12-15T14:04:13.601" idx="7">
    <p:pos x="10" y="146"/>
    <p:text>Camp A says there is only one permitted outcome, because there is only one permitted execution order at the sender MPI process.</p:text>
    <p:extLst>
      <p:ext uri="{C676402C-5697-4E1C-873F-D02D1690AC5C}">
        <p15:threadingInfo xmlns:p15="http://schemas.microsoft.com/office/powerpoint/2012/main" timeZoneBias="0">
          <p15:parentCm authorId="1" idx="6"/>
        </p15:threadingInfo>
      </p:ext>
    </p:extLst>
  </p:cm>
  <p:cm authorId="1" dt="2021-12-15T14:04:47.983" idx="8">
    <p:pos x="10" y="282"/>
    <p:text>Camp B says the receiver can still be nondeterministic because the sender is still using different threads.</p:text>
    <p:extLst>
      <p:ext uri="{C676402C-5697-4E1C-873F-D02D1690AC5C}">
        <p15:threadingInfo xmlns:p15="http://schemas.microsoft.com/office/powerpoint/2012/main" timeZoneBias="0">
          <p15:parentCm authorId="1" idx="6"/>
        </p15:threadingInfo>
      </p:ext>
    </p:extLst>
  </p:cm>
</p:cmLst>
</file>

<file path=ppt/comments/comment6.xml><?xml version="1.0" encoding="utf-8"?>
<p:cmLst xmlns:a="http://schemas.openxmlformats.org/drawingml/2006/main" xmlns:r="http://schemas.openxmlformats.org/officeDocument/2006/relationships" xmlns:p="http://schemas.openxmlformats.org/presentationml/2006/main">
  <p:cm authorId="1" dt="2021-12-15T14:30:24.956" idx="13">
    <p:pos x="10" y="10"/>
    <p:text>New slide: user-level threads add new problems.</p:text>
    <p:extLst>
      <p:ext uri="{C676402C-5697-4E1C-873F-D02D1690AC5C}">
        <p15:threadingInfo xmlns:p15="http://schemas.microsoft.com/office/powerpoint/2012/main" timeZoneBias="0"/>
      </p:ext>
    </p:extLst>
  </p:cm>
</p:cmLst>
</file>

<file path=ppt/comments/comment7.xml><?xml version="1.0" encoding="utf-8"?>
<p:cmLst xmlns:a="http://schemas.openxmlformats.org/drawingml/2006/main" xmlns:r="http://schemas.openxmlformats.org/officeDocument/2006/relationships" xmlns:p="http://schemas.openxmlformats.org/presentationml/2006/main">
  <p:cm authorId="1" dt="2021-12-15T14:22:19.309" idx="9">
    <p:pos x="10" y="10"/>
    <p:text>Proposal 2 -- thread support levels are badly scoped because the semantic change affects only point-to-point, not the whole of MPI.</p:text>
    <p:extLst>
      <p:ext uri="{C676402C-5697-4E1C-873F-D02D1690AC5C}">
        <p15:threadingInfo xmlns:p15="http://schemas.microsoft.com/office/powerpoint/2012/main" timeZoneBias="0"/>
      </p:ext>
    </p:extLst>
  </p:cm>
  <p:cm authorId="1" dt="2021-12-15T14:23:48.192" idx="10">
    <p:pos x="146" y="146"/>
    <p:text>Proposal 3 -- limiting to sessions is ugly because what about existing MPI programs?</p:text>
    <p:extLst>
      <p:ext uri="{C676402C-5697-4E1C-873F-D02D1690AC5C}">
        <p15:threadingInfo xmlns:p15="http://schemas.microsoft.com/office/powerpoint/2012/main" timeZoneBias="0"/>
      </p:ext>
    </p:extLst>
  </p:cm>
  <p:cm authorId="1" dt="2021-12-15T14:24:38.377" idx="11">
    <p:pos x="282" y="282"/>
    <p:text>Proposal 1 -- changing the existing text has a good level of consensus support, even though their is no clear agreement on which way to go.</p:text>
    <p:extLst>
      <p:ext uri="{C676402C-5697-4E1C-873F-D02D1690AC5C}">
        <p15:threadingInfo xmlns:p15="http://schemas.microsoft.com/office/powerpoint/2012/main" timeZoneBias="0"/>
      </p:ext>
    </p:extLst>
  </p:cm>
  <p:cm authorId="1" dt="2021-12-15T14:27:46.641" idx="12">
    <p:pos x="282" y="418"/>
    <p:text>The "other" way should probably be offered/exposed via an info assertion at communicator scope.</p:text>
    <p:extLst>
      <p:ext uri="{C676402C-5697-4E1C-873F-D02D1690AC5C}">
        <p15:threadingInfo xmlns:p15="http://schemas.microsoft.com/office/powerpoint/2012/main" timeZoneBias="0">
          <p15:parentCm authorId="1" idx="11"/>
        </p15:threadingInfo>
      </p:ext>
    </p:extLst>
  </p:cm>
</p:cmLst>
</file>

<file path=ppt/comments/comment8.xml><?xml version="1.0" encoding="utf-8"?>
<p:cmLst xmlns:a="http://schemas.openxmlformats.org/drawingml/2006/main" xmlns:r="http://schemas.openxmlformats.org/officeDocument/2006/relationships" xmlns:p="http://schemas.openxmlformats.org/presentationml/2006/main">
  <p:cm authorId="1" dt="2021-12-15T14:48:13.972" idx="15">
    <p:pos x="10" y="10"/>
    <p:text>New slide: more detail/thought required.</p:text>
    <p:extLst>
      <p:ext uri="{C676402C-5697-4E1C-873F-D02D1690AC5C}">
        <p15:threadingInfo xmlns:p15="http://schemas.microsoft.com/office/powerpoint/2012/main" timeZoneBias="0"/>
      </p:ext>
    </p:extLst>
  </p:cm>
</p:cmLst>
</file>

<file path=ppt/comments/comment9.xml><?xml version="1.0" encoding="utf-8"?>
<p:cmLst xmlns:a="http://schemas.openxmlformats.org/drawingml/2006/main" xmlns:r="http://schemas.openxmlformats.org/officeDocument/2006/relationships" xmlns:p="http://schemas.openxmlformats.org/presentationml/2006/main">
  <p:cm authorId="1" dt="2021-12-15T14:52:12.254" idx="16">
    <p:pos x="10" y="10"/>
    <p:text>New slide: what's next?</p:text>
    <p:extLst>
      <p:ext uri="{C676402C-5697-4E1C-873F-D02D1690AC5C}">
        <p15:threadingInfo xmlns:p15="http://schemas.microsoft.com/office/powerpoint/2012/main" timeZoneBias="0"/>
      </p:ext>
    </p:extLst>
  </p:cm>
</p:cmLst>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g1063b911409_0_3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 name="Google Shape;332;g1063b911409_0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g1063b911409_0_2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8" name="Google Shape;338;g1063b911409_0_2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1063b911409_0_3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1063b911409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Google Shape;350;g1063b911409_0_3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1" name="Google Shape;351;g1063b911409_0_3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1063b911409_0_3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6" name="Google Shape;356;g1063b911409_0_3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1063b911409_0_3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1063b911409_0_3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6"/>
        <p:cNvGrpSpPr/>
        <p:nvPr/>
      </p:nvGrpSpPr>
      <p:grpSpPr>
        <a:xfrm>
          <a:off x="0" y="0"/>
          <a:ext cx="0" cy="0"/>
          <a:chOff x="0" y="0"/>
          <a:chExt cx="0" cy="0"/>
        </a:xfrm>
      </p:grpSpPr>
      <p:sp>
        <p:nvSpPr>
          <p:cNvPr id="367" name="Google Shape;367;g1063b911409_0_3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8" name="Google Shape;368;g1063b911409_0_3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2"/>
        <p:cNvGrpSpPr/>
        <p:nvPr/>
      </p:nvGrpSpPr>
      <p:grpSpPr>
        <a:xfrm>
          <a:off x="0" y="0"/>
          <a:ext cx="0" cy="0"/>
          <a:chOff x="0" y="0"/>
          <a:chExt cx="0" cy="0"/>
        </a:xfrm>
      </p:grpSpPr>
      <p:sp>
        <p:nvSpPr>
          <p:cNvPr id="373" name="Google Shape;373;g1063b911409_0_3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4" name="Google Shape;374;g1063b911409_0_3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1063b911409_0_3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 name="Google Shape;380;g1063b911409_0_3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
        <p:cNvGrpSpPr/>
        <p:nvPr/>
      </p:nvGrpSpPr>
      <p:grpSpPr>
        <a:xfrm>
          <a:off x="0" y="0"/>
          <a:ext cx="0" cy="0"/>
          <a:chOff x="0" y="0"/>
          <a:chExt cx="0" cy="0"/>
        </a:xfrm>
      </p:grpSpPr>
      <p:sp>
        <p:nvSpPr>
          <p:cNvPr id="385" name="Google Shape;385;g1063b911409_0_3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6" name="Google Shape;386;g1063b911409_0_3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1063b911409_0_2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1063b911409_0_2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1063b911409_0_3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1063b911409_0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g1063b911409_0_3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8" name="Google Shape;398;g1063b911409_0_3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
        <p:cNvGrpSpPr/>
        <p:nvPr/>
      </p:nvGrpSpPr>
      <p:grpSpPr>
        <a:xfrm>
          <a:off x="0" y="0"/>
          <a:ext cx="0" cy="0"/>
          <a:chOff x="0" y="0"/>
          <a:chExt cx="0" cy="0"/>
        </a:xfrm>
      </p:grpSpPr>
      <p:sp>
        <p:nvSpPr>
          <p:cNvPr id="404" name="Google Shape;404;g1063b911409_0_3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5" name="Google Shape;405;g1063b911409_0_3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1063b911409_0_3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1063b911409_0_3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g1063b911409_0_3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6" name="Google Shape;416;g1063b911409_0_3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1063b911409_0_2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1063b911409_0_2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1063b911409_0_3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1063b911409_0_3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1063b911409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1063b911409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Google Shape;306;g1063b911409_0_3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7" name="Google Shape;307;g1063b911409_0_3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g1063b911409_0_2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 name="Google Shape;312;g1063b911409_0_2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1063b911409_0_3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1063b911409_0_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g1063b911409_0_2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 name="Google Shape;324;g1063b911409_0_2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3"/>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343003"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801210"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7801210"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259418" y="3757688"/>
                <a:ext cx="316800" cy="1384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8259418"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8259418"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8717625" y="3757688"/>
                <a:ext cx="316800" cy="1384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8717625"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717625" y="3409675"/>
                <a:ext cx="316800" cy="1732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8717625"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rot="5400000">
                <a:off x="6725724" y="2701260"/>
                <a:ext cx="1208100" cy="1208100"/>
              </a:xfrm>
              <a:prstGeom prst="pie">
                <a:avLst>
                  <a:gd name="adj1" fmla="val 8244818"/>
                  <a:gd name="adj2" fmla="val 16246175"/>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2"/>
            <p:cNvSpPr/>
            <p:nvPr/>
          </p:nvSpPr>
          <p:spPr>
            <a:xfrm>
              <a:off x="8460975" y="1817775"/>
              <a:ext cx="396600" cy="396600"/>
            </a:xfrm>
            <a:prstGeom prst="pie">
              <a:avLst>
                <a:gd name="adj1" fmla="val 1937684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rot="-8647347">
                <a:off x="7831319" y="285616"/>
                <a:ext cx="388018" cy="388018"/>
              </a:xfrm>
              <a:prstGeom prst="pie">
                <a:avLst>
                  <a:gd name="adj1" fmla="val 19376841"/>
                  <a:gd name="adj2" fmla="val 12313574"/>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399795" y="360281"/>
              <a:ext cx="2577000" cy="2577000"/>
            </a:xfrm>
            <a:prstGeom prst="pie">
              <a:avLst>
                <a:gd name="adj1" fmla="val 8801158"/>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5399795" y="356358"/>
              <a:ext cx="2577000" cy="2577000"/>
            </a:xfrm>
            <a:prstGeom prst="pie">
              <a:avLst>
                <a:gd name="adj1" fmla="val 1255410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rot="-9830444">
              <a:off x="6469759" y="3480727"/>
              <a:ext cx="320148" cy="320148"/>
            </a:xfrm>
            <a:prstGeom prst="pie">
              <a:avLst>
                <a:gd name="adj1" fmla="val 1937684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 name="Google Shape;46;p2"/>
          <p:cNvSpPr txBox="1">
            <a:spLocks noGrp="1"/>
          </p:cNvSpPr>
          <p:nvPr>
            <p:ph type="ctrTitle"/>
          </p:nvPr>
        </p:nvSpPr>
        <p:spPr>
          <a:xfrm>
            <a:off x="824000" y="1613813"/>
            <a:ext cx="4255500" cy="18729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47" name="Google Shape;47;p2"/>
          <p:cNvSpPr txBox="1">
            <a:spLocks noGrp="1"/>
          </p:cNvSpPr>
          <p:nvPr>
            <p:ph type="subTitle" idx="1"/>
          </p:nvPr>
        </p:nvSpPr>
        <p:spPr>
          <a:xfrm>
            <a:off x="824000" y="3596300"/>
            <a:ext cx="4255500" cy="6954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48" name="Google Shape;48;p2"/>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flipH="1">
                <a:off x="2688737" y="4091380"/>
                <a:ext cx="2319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1"/>
              <p:cNvSpPr/>
              <p:nvPr/>
            </p:nvSpPr>
            <p:spPr>
              <a:xfrm flipH="1">
                <a:off x="1856753"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1"/>
              <p:cNvSpPr/>
              <p:nvPr/>
            </p:nvSpPr>
            <p:spPr>
              <a:xfrm flipH="1">
                <a:off x="185675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1"/>
              <p:cNvSpPr/>
              <p:nvPr/>
            </p:nvSpPr>
            <p:spPr>
              <a:xfrm flipH="1">
                <a:off x="1856753"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1"/>
              <p:cNvSpPr/>
              <p:nvPr/>
            </p:nvSpPr>
            <p:spPr>
              <a:xfrm flipH="1">
                <a:off x="185675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1"/>
              <p:cNvSpPr/>
              <p:nvPr/>
            </p:nvSpPr>
            <p:spPr>
              <a:xfrm flipH="1">
                <a:off x="2228107"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1"/>
              <p:cNvSpPr/>
              <p:nvPr/>
            </p:nvSpPr>
            <p:spPr>
              <a:xfrm flipH="1">
                <a:off x="2228107"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1"/>
              <p:cNvSpPr/>
              <p:nvPr/>
            </p:nvSpPr>
            <p:spPr>
              <a:xfrm flipH="1">
                <a:off x="2228107"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1"/>
              <p:cNvSpPr/>
              <p:nvPr/>
            </p:nvSpPr>
            <p:spPr>
              <a:xfrm flipH="1">
                <a:off x="2599462"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1"/>
              <p:cNvSpPr/>
              <p:nvPr/>
            </p:nvSpPr>
            <p:spPr>
              <a:xfrm flipH="1">
                <a:off x="2599462"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1"/>
              <p:cNvSpPr/>
              <p:nvPr/>
            </p:nvSpPr>
            <p:spPr>
              <a:xfrm flipH="1">
                <a:off x="3342171"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1"/>
              <p:cNvSpPr/>
              <p:nvPr/>
            </p:nvSpPr>
            <p:spPr>
              <a:xfrm flipH="1">
                <a:off x="3342171"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1"/>
              <p:cNvSpPr/>
              <p:nvPr/>
            </p:nvSpPr>
            <p:spPr>
              <a:xfrm flipH="1">
                <a:off x="3342171"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1"/>
              <p:cNvSpPr/>
              <p:nvPr/>
            </p:nvSpPr>
            <p:spPr>
              <a:xfrm flipH="1">
                <a:off x="3342171"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1"/>
              <p:cNvSpPr/>
              <p:nvPr/>
            </p:nvSpPr>
            <p:spPr>
              <a:xfrm flipH="1">
                <a:off x="3713525"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1"/>
              <p:cNvSpPr/>
              <p:nvPr/>
            </p:nvSpPr>
            <p:spPr>
              <a:xfrm flipH="1">
                <a:off x="3713525"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1"/>
              <p:cNvSpPr/>
              <p:nvPr/>
            </p:nvSpPr>
            <p:spPr>
              <a:xfrm flipH="1">
                <a:off x="3713525"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1"/>
              <p:cNvSpPr/>
              <p:nvPr/>
            </p:nvSpPr>
            <p:spPr>
              <a:xfrm flipH="1">
                <a:off x="148539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1"/>
              <p:cNvSpPr/>
              <p:nvPr/>
            </p:nvSpPr>
            <p:spPr>
              <a:xfrm flipH="1">
                <a:off x="148539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1"/>
              <p:cNvSpPr/>
              <p:nvPr/>
            </p:nvSpPr>
            <p:spPr>
              <a:xfrm flipH="1">
                <a:off x="148539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1"/>
              <p:cNvSpPr/>
              <p:nvPr/>
            </p:nvSpPr>
            <p:spPr>
              <a:xfrm flipH="1">
                <a:off x="4084879"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1"/>
              <p:cNvSpPr/>
              <p:nvPr/>
            </p:nvSpPr>
            <p:spPr>
              <a:xfrm flipH="1">
                <a:off x="4084879"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1"/>
              <p:cNvSpPr/>
              <p:nvPr/>
            </p:nvSpPr>
            <p:spPr>
              <a:xfrm flipH="1">
                <a:off x="2970816"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1"/>
              <p:cNvSpPr/>
              <p:nvPr/>
            </p:nvSpPr>
            <p:spPr>
              <a:xfrm flipH="1">
                <a:off x="2970816"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1"/>
              <p:cNvSpPr/>
              <p:nvPr/>
            </p:nvSpPr>
            <p:spPr>
              <a:xfrm flipH="1">
                <a:off x="2970816"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1"/>
              <p:cNvSpPr/>
              <p:nvPr/>
            </p:nvSpPr>
            <p:spPr>
              <a:xfrm flipH="1">
                <a:off x="4456234"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1"/>
              <p:cNvSpPr/>
              <p:nvPr/>
            </p:nvSpPr>
            <p:spPr>
              <a:xfrm flipH="1">
                <a:off x="4456234"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1"/>
              <p:cNvSpPr/>
              <p:nvPr/>
            </p:nvSpPr>
            <p:spPr>
              <a:xfrm flipH="1">
                <a:off x="4456234"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1"/>
              <p:cNvSpPr/>
              <p:nvPr/>
            </p:nvSpPr>
            <p:spPr>
              <a:xfrm flipH="1">
                <a:off x="482758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1"/>
              <p:cNvSpPr/>
              <p:nvPr/>
            </p:nvSpPr>
            <p:spPr>
              <a:xfrm flipH="1">
                <a:off x="482758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1"/>
              <p:cNvSpPr/>
              <p:nvPr/>
            </p:nvSpPr>
            <p:spPr>
              <a:xfrm flipH="1">
                <a:off x="4827588"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1"/>
              <p:cNvSpPr/>
              <p:nvPr/>
            </p:nvSpPr>
            <p:spPr>
              <a:xfrm flipH="1">
                <a:off x="482758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1"/>
              <p:cNvSpPr/>
              <p:nvPr/>
            </p:nvSpPr>
            <p:spPr>
              <a:xfrm flipH="1">
                <a:off x="5198943"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1"/>
              <p:cNvSpPr/>
              <p:nvPr/>
            </p:nvSpPr>
            <p:spPr>
              <a:xfrm flipH="1">
                <a:off x="519894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1"/>
              <p:cNvSpPr/>
              <p:nvPr/>
            </p:nvSpPr>
            <p:spPr>
              <a:xfrm flipH="1">
                <a:off x="519894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1"/>
              <p:cNvSpPr/>
              <p:nvPr/>
            </p:nvSpPr>
            <p:spPr>
              <a:xfrm flipH="1">
                <a:off x="5570297"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1"/>
              <p:cNvSpPr/>
              <p:nvPr/>
            </p:nvSpPr>
            <p:spPr>
              <a:xfrm flipH="1">
                <a:off x="5570297"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1"/>
              <p:cNvSpPr/>
              <p:nvPr/>
            </p:nvSpPr>
            <p:spPr>
              <a:xfrm flipH="1">
                <a:off x="5941652"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1"/>
              <p:cNvSpPr/>
              <p:nvPr/>
            </p:nvSpPr>
            <p:spPr>
              <a:xfrm flipH="1">
                <a:off x="5941652"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1"/>
              <p:cNvSpPr/>
              <p:nvPr/>
            </p:nvSpPr>
            <p:spPr>
              <a:xfrm flipH="1">
                <a:off x="5941652"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1"/>
              <p:cNvSpPr/>
              <p:nvPr/>
            </p:nvSpPr>
            <p:spPr>
              <a:xfrm flipH="1">
                <a:off x="6313006"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1"/>
              <p:cNvSpPr/>
              <p:nvPr/>
            </p:nvSpPr>
            <p:spPr>
              <a:xfrm flipH="1">
                <a:off x="6313006"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1"/>
              <p:cNvSpPr/>
              <p:nvPr/>
            </p:nvSpPr>
            <p:spPr>
              <a:xfrm flipH="1">
                <a:off x="6313006"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1"/>
              <p:cNvSpPr/>
              <p:nvPr/>
            </p:nvSpPr>
            <p:spPr>
              <a:xfrm flipH="1">
                <a:off x="6313006"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1"/>
              <p:cNvSpPr/>
              <p:nvPr/>
            </p:nvSpPr>
            <p:spPr>
              <a:xfrm flipH="1">
                <a:off x="6684361"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1"/>
              <p:cNvSpPr/>
              <p:nvPr/>
            </p:nvSpPr>
            <p:spPr>
              <a:xfrm flipH="1">
                <a:off x="6684361"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1"/>
              <p:cNvSpPr/>
              <p:nvPr/>
            </p:nvSpPr>
            <p:spPr>
              <a:xfrm flipH="1">
                <a:off x="6684361"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1"/>
              <p:cNvSpPr/>
              <p:nvPr/>
            </p:nvSpPr>
            <p:spPr>
              <a:xfrm flipH="1">
                <a:off x="7055715"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1"/>
              <p:cNvSpPr/>
              <p:nvPr/>
            </p:nvSpPr>
            <p:spPr>
              <a:xfrm flipH="1">
                <a:off x="7055715"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1"/>
              <p:cNvSpPr/>
              <p:nvPr/>
            </p:nvSpPr>
            <p:spPr>
              <a:xfrm flipH="1">
                <a:off x="7798424"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1"/>
              <p:cNvSpPr/>
              <p:nvPr/>
            </p:nvSpPr>
            <p:spPr>
              <a:xfrm flipH="1">
                <a:off x="7798424"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1"/>
              <p:cNvSpPr/>
              <p:nvPr/>
            </p:nvSpPr>
            <p:spPr>
              <a:xfrm flipH="1">
                <a:off x="7798424"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1"/>
              <p:cNvSpPr/>
              <p:nvPr/>
            </p:nvSpPr>
            <p:spPr>
              <a:xfrm flipH="1">
                <a:off x="7798424"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1"/>
              <p:cNvSpPr/>
              <p:nvPr/>
            </p:nvSpPr>
            <p:spPr>
              <a:xfrm flipH="1">
                <a:off x="8169779"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1"/>
              <p:cNvSpPr/>
              <p:nvPr/>
            </p:nvSpPr>
            <p:spPr>
              <a:xfrm flipH="1">
                <a:off x="8169779"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1"/>
              <p:cNvSpPr/>
              <p:nvPr/>
            </p:nvSpPr>
            <p:spPr>
              <a:xfrm flipH="1">
                <a:off x="8169779"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1"/>
              <p:cNvSpPr/>
              <p:nvPr/>
            </p:nvSpPr>
            <p:spPr>
              <a:xfrm flipH="1">
                <a:off x="7427070"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1"/>
              <p:cNvSpPr/>
              <p:nvPr/>
            </p:nvSpPr>
            <p:spPr>
              <a:xfrm flipH="1">
                <a:off x="7427070"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1"/>
              <p:cNvSpPr/>
              <p:nvPr/>
            </p:nvSpPr>
            <p:spPr>
              <a:xfrm flipH="1">
                <a:off x="7427070"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1"/>
              <p:cNvSpPr/>
              <p:nvPr/>
            </p:nvSpPr>
            <p:spPr>
              <a:xfrm flipH="1">
                <a:off x="854113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1"/>
              <p:cNvSpPr/>
              <p:nvPr/>
            </p:nvSpPr>
            <p:spPr>
              <a:xfrm flipH="1">
                <a:off x="854113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1"/>
              <p:cNvSpPr/>
              <p:nvPr/>
            </p:nvSpPr>
            <p:spPr>
              <a:xfrm flipH="1">
                <a:off x="891248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1"/>
              <p:cNvSpPr/>
              <p:nvPr/>
            </p:nvSpPr>
            <p:spPr>
              <a:xfrm flipH="1">
                <a:off x="891248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1"/>
              <p:cNvSpPr/>
              <p:nvPr/>
            </p:nvSpPr>
            <p:spPr>
              <a:xfrm flipH="1">
                <a:off x="891248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68" name="Google Shape;268;p11"/>
          <p:cNvSpPr txBox="1">
            <a:spLocks noGrp="1"/>
          </p:cNvSpPr>
          <p:nvPr>
            <p:ph type="title" hasCustomPrompt="1"/>
          </p:nvPr>
        </p:nvSpPr>
        <p:spPr>
          <a:xfrm>
            <a:off x="1388625" y="772725"/>
            <a:ext cx="6366900" cy="18633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a:spLocks noGrp="1"/>
          </p:cNvSpPr>
          <p:nvPr>
            <p:ph type="body" idx="1"/>
          </p:nvPr>
        </p:nvSpPr>
        <p:spPr>
          <a:xfrm>
            <a:off x="1388625" y="2712300"/>
            <a:ext cx="6366900" cy="1111200"/>
          </a:xfrm>
          <a:prstGeom prst="rect">
            <a:avLst/>
          </a:prstGeom>
        </p:spPr>
        <p:txBody>
          <a:bodyPr spcFirstLastPara="1" wrap="square" lIns="91425" tIns="91425" rIns="91425" bIns="91425" anchor="t" anchorCtr="0">
            <a:normAutofit/>
          </a:bodyPr>
          <a:lstStyle>
            <a:lvl1pPr marL="457200" lvl="0" indent="-311150" algn="ctr">
              <a:spcBef>
                <a:spcPts val="0"/>
              </a:spcBef>
              <a:spcAft>
                <a:spcPts val="0"/>
              </a:spcAft>
              <a:buClr>
                <a:schemeClr val="lt1"/>
              </a:buClr>
              <a:buSzPts val="1300"/>
              <a:buChar char="●"/>
              <a:defRPr>
                <a:solidFill>
                  <a:schemeClr val="lt1"/>
                </a:solidFill>
              </a:defRPr>
            </a:lvl1pPr>
            <a:lvl2pPr marL="914400" lvl="1" indent="-298450" algn="ctr">
              <a:spcBef>
                <a:spcPts val="0"/>
              </a:spcBef>
              <a:spcAft>
                <a:spcPts val="0"/>
              </a:spcAft>
              <a:buClr>
                <a:schemeClr val="lt1"/>
              </a:buClr>
              <a:buSzPts val="1100"/>
              <a:buChar char="○"/>
              <a:defRPr>
                <a:solidFill>
                  <a:schemeClr val="lt1"/>
                </a:solidFill>
              </a:defRPr>
            </a:lvl2pPr>
            <a:lvl3pPr marL="1371600" lvl="2" indent="-298450" algn="ctr">
              <a:spcBef>
                <a:spcPts val="0"/>
              </a:spcBef>
              <a:spcAft>
                <a:spcPts val="0"/>
              </a:spcAft>
              <a:buClr>
                <a:schemeClr val="lt1"/>
              </a:buClr>
              <a:buSzPts val="1100"/>
              <a:buChar char="■"/>
              <a:defRPr>
                <a:solidFill>
                  <a:schemeClr val="lt1"/>
                </a:solidFill>
              </a:defRPr>
            </a:lvl3pPr>
            <a:lvl4pPr marL="1828800" lvl="3" indent="-298450" algn="ctr">
              <a:spcBef>
                <a:spcPts val="0"/>
              </a:spcBef>
              <a:spcAft>
                <a:spcPts val="0"/>
              </a:spcAft>
              <a:buClr>
                <a:schemeClr val="lt1"/>
              </a:buClr>
              <a:buSzPts val="1100"/>
              <a:buChar char="●"/>
              <a:defRPr>
                <a:solidFill>
                  <a:schemeClr val="lt1"/>
                </a:solidFill>
              </a:defRPr>
            </a:lvl4pPr>
            <a:lvl5pPr marL="2286000" lvl="4" indent="-298450" algn="ctr">
              <a:spcBef>
                <a:spcPts val="0"/>
              </a:spcBef>
              <a:spcAft>
                <a:spcPts val="0"/>
              </a:spcAft>
              <a:buClr>
                <a:schemeClr val="lt1"/>
              </a:buClr>
              <a:buSzPts val="1100"/>
              <a:buChar char="○"/>
              <a:defRPr>
                <a:solidFill>
                  <a:schemeClr val="lt1"/>
                </a:solidFill>
              </a:defRPr>
            </a:lvl5pPr>
            <a:lvl6pPr marL="2743200" lvl="5" indent="-298450" algn="ctr">
              <a:spcBef>
                <a:spcPts val="0"/>
              </a:spcBef>
              <a:spcAft>
                <a:spcPts val="0"/>
              </a:spcAft>
              <a:buClr>
                <a:schemeClr val="lt1"/>
              </a:buClr>
              <a:buSzPts val="1100"/>
              <a:buChar char="■"/>
              <a:defRPr>
                <a:solidFill>
                  <a:schemeClr val="lt1"/>
                </a:solidFill>
              </a:defRPr>
            </a:lvl6pPr>
            <a:lvl7pPr marL="3200400" lvl="6" indent="-298450" algn="ctr">
              <a:spcBef>
                <a:spcPts val="0"/>
              </a:spcBef>
              <a:spcAft>
                <a:spcPts val="0"/>
              </a:spcAft>
              <a:buClr>
                <a:schemeClr val="lt1"/>
              </a:buClr>
              <a:buSzPts val="1100"/>
              <a:buChar char="●"/>
              <a:defRPr>
                <a:solidFill>
                  <a:schemeClr val="lt1"/>
                </a:solidFill>
              </a:defRPr>
            </a:lvl7pPr>
            <a:lvl8pPr marL="3657600" lvl="7" indent="-298450" algn="ctr">
              <a:spcBef>
                <a:spcPts val="0"/>
              </a:spcBef>
              <a:spcAft>
                <a:spcPts val="0"/>
              </a:spcAft>
              <a:buClr>
                <a:schemeClr val="lt1"/>
              </a:buClr>
              <a:buSzPts val="1100"/>
              <a:buChar char="○"/>
              <a:defRPr>
                <a:solidFill>
                  <a:schemeClr val="lt1"/>
                </a:solidFill>
              </a:defRPr>
            </a:lvl8pPr>
            <a:lvl9pPr marL="4114800" lvl="8" indent="-298450" algn="ctr">
              <a:spcBef>
                <a:spcPts val="0"/>
              </a:spcBef>
              <a:spcAft>
                <a:spcPts val="0"/>
              </a:spcAft>
              <a:buClr>
                <a:schemeClr val="lt1"/>
              </a:buClr>
              <a:buSzPts val="1100"/>
              <a:buChar char="■"/>
              <a:defRPr>
                <a:solidFill>
                  <a:schemeClr val="lt1"/>
                </a:solidFill>
              </a:defRPr>
            </a:lvl9pPr>
          </a:lstStyle>
          <a:p>
            <a:endParaRPr/>
          </a:p>
        </p:txBody>
      </p:sp>
      <p:sp>
        <p:nvSpPr>
          <p:cNvPr id="270" name="Google Shape;270;p11"/>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71"/>
        <p:cNvGrpSpPr/>
        <p:nvPr/>
      </p:nvGrpSpPr>
      <p:grpSpPr>
        <a:xfrm>
          <a:off x="0" y="0"/>
          <a:ext cx="0" cy="0"/>
          <a:chOff x="0" y="0"/>
          <a:chExt cx="0" cy="0"/>
        </a:xfrm>
      </p:grpSpPr>
      <p:sp>
        <p:nvSpPr>
          <p:cNvPr id="272" name="Google Shape;272;p12"/>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rot="10800000">
                <a:off x="1063183"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rot="10800000">
                <a:off x="604976" y="3430"/>
                <a:ext cx="316800" cy="1036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rot="10800000">
                <a:off x="604976"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rot="10800000">
                <a:off x="146769" y="3441"/>
                <a:ext cx="316800" cy="1384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rot="10800000">
                <a:off x="146769" y="3430"/>
                <a:ext cx="316800" cy="1036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rot="10800000">
                <a:off x="146769"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6775084"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7367299"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7367299"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7959516" y="3354008"/>
                <a:ext cx="409500" cy="178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7959516"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7959516"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8551731" y="3354008"/>
                <a:ext cx="409500" cy="178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8551731"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8551731" y="2904008"/>
                <a:ext cx="409500" cy="22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8551731"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2" name="Google Shape;82;p3"/>
          <p:cNvSpPr txBox="1">
            <a:spLocks noGrp="1"/>
          </p:cNvSpPr>
          <p:nvPr>
            <p:ph type="title"/>
          </p:nvPr>
        </p:nvSpPr>
        <p:spPr>
          <a:xfrm>
            <a:off x="824000" y="1613825"/>
            <a:ext cx="5857800" cy="18729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83" name="Google Shape;83;p3"/>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4"/>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 name="Google Shape;88;p4"/>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89" name="Google Shape;89;p4"/>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0" name="Google Shape;90;p4"/>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5"/>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5"/>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6" name="Google Shape;96;p5"/>
          <p:cNvSpPr txBox="1">
            <a:spLocks noGrp="1"/>
          </p:cNvSpPr>
          <p:nvPr>
            <p:ph type="body" idx="1"/>
          </p:nvPr>
        </p:nvSpPr>
        <p:spPr>
          <a:xfrm>
            <a:off x="1303800" y="1990050"/>
            <a:ext cx="3430500" cy="2541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7" name="Google Shape;97;p5"/>
          <p:cNvSpPr txBox="1">
            <a:spLocks noGrp="1"/>
          </p:cNvSpPr>
          <p:nvPr>
            <p:ph type="body" idx="2"/>
          </p:nvPr>
        </p:nvSpPr>
        <p:spPr>
          <a:xfrm>
            <a:off x="4903650" y="1990050"/>
            <a:ext cx="3430500" cy="2541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8" name="Google Shape;98;p5"/>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6"/>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04" name="Google Shape;104;p6"/>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7"/>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 name="Google Shape;109;p7"/>
          <p:cNvSpPr txBox="1">
            <a:spLocks noGrp="1"/>
          </p:cNvSpPr>
          <p:nvPr>
            <p:ph type="title"/>
          </p:nvPr>
        </p:nvSpPr>
        <p:spPr>
          <a:xfrm>
            <a:off x="1303800" y="598575"/>
            <a:ext cx="3312000" cy="15900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10" name="Google Shape;110;p7"/>
          <p:cNvSpPr txBox="1">
            <a:spLocks noGrp="1"/>
          </p:cNvSpPr>
          <p:nvPr>
            <p:ph type="body" idx="1"/>
          </p:nvPr>
        </p:nvSpPr>
        <p:spPr>
          <a:xfrm>
            <a:off x="1303800" y="2309675"/>
            <a:ext cx="3312000" cy="22218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11" name="Google Shape;111;p7"/>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1"/>
        </a:solidFill>
        <a:effectLst/>
      </p:bgPr>
    </p:bg>
    <p:spTree>
      <p:nvGrpSpPr>
        <p:cNvPr id="1"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8"/>
              <p:cNvSpPr/>
              <p:nvPr/>
            </p:nvSpPr>
            <p:spPr>
              <a:xfrm rot="-8648551">
                <a:off x="7594313" y="527721"/>
                <a:ext cx="937226" cy="937226"/>
              </a:xfrm>
              <a:prstGeom prst="pie">
                <a:avLst>
                  <a:gd name="adj1" fmla="val 19376841"/>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8"/>
              <p:cNvSpPr/>
              <p:nvPr/>
            </p:nvSpPr>
            <p:spPr>
              <a:xfrm rot="2150259">
                <a:off x="8408218" y="2008610"/>
                <a:ext cx="393004" cy="393004"/>
              </a:xfrm>
              <a:prstGeom prst="pie">
                <a:avLst>
                  <a:gd name="adj1" fmla="val 5699893"/>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8"/>
              <p:cNvSpPr/>
              <p:nvPr/>
            </p:nvSpPr>
            <p:spPr>
              <a:xfrm rot="2150259">
                <a:off x="6868362" y="196705"/>
                <a:ext cx="393004" cy="393004"/>
              </a:xfrm>
              <a:prstGeom prst="pie">
                <a:avLst>
                  <a:gd name="adj1" fmla="val 5699893"/>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5" name="Google Shape;125;p8"/>
          <p:cNvSpPr txBox="1">
            <a:spLocks noGrp="1"/>
          </p:cNvSpPr>
          <p:nvPr>
            <p:ph type="title"/>
          </p:nvPr>
        </p:nvSpPr>
        <p:spPr>
          <a:xfrm>
            <a:off x="824000" y="763600"/>
            <a:ext cx="5857800" cy="35733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26" name="Google Shape;126;p8"/>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9"/>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 name="Google Shape;131;p9"/>
          <p:cNvSpPr txBox="1">
            <a:spLocks noGrp="1"/>
          </p:cNvSpPr>
          <p:nvPr>
            <p:ph type="title"/>
          </p:nvPr>
        </p:nvSpPr>
        <p:spPr>
          <a:xfrm>
            <a:off x="1303800" y="598575"/>
            <a:ext cx="3430500" cy="19902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32" name="Google Shape;132;p9"/>
          <p:cNvSpPr txBox="1">
            <a:spLocks noGrp="1"/>
          </p:cNvSpPr>
          <p:nvPr>
            <p:ph type="subTitle" idx="1"/>
          </p:nvPr>
        </p:nvSpPr>
        <p:spPr>
          <a:xfrm>
            <a:off x="1303800" y="2743203"/>
            <a:ext cx="3430500" cy="7260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33" name="Google Shape;133;p9"/>
          <p:cNvSpPr txBox="1">
            <a:spLocks noGrp="1"/>
          </p:cNvSpPr>
          <p:nvPr>
            <p:ph type="body" idx="2"/>
          </p:nvPr>
        </p:nvSpPr>
        <p:spPr>
          <a:xfrm>
            <a:off x="4903700" y="661000"/>
            <a:ext cx="3430500" cy="38706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34" name="Google Shape;134;p9"/>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0"/>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 name="Google Shape;139;p10"/>
          <p:cNvSpPr txBox="1">
            <a:spLocks noGrp="1"/>
          </p:cNvSpPr>
          <p:nvPr>
            <p:ph type="body" idx="1"/>
          </p:nvPr>
        </p:nvSpPr>
        <p:spPr>
          <a:xfrm>
            <a:off x="1303800" y="4138975"/>
            <a:ext cx="5843100" cy="534900"/>
          </a:xfrm>
          <a:prstGeom prst="rect">
            <a:avLst/>
          </a:prstGeom>
        </p:spPr>
        <p:txBody>
          <a:bodyPr spcFirstLastPara="1" wrap="square" lIns="91425" tIns="91425" rIns="91425" bIns="91425" anchor="t" anchorCtr="0">
            <a:normAutofit/>
          </a:bodyPr>
          <a:lstStyle>
            <a:lvl1pPr marL="457200" lvl="0" indent="-228600">
              <a:lnSpc>
                <a:spcPct val="100000"/>
              </a:lnSpc>
              <a:spcBef>
                <a:spcPts val="0"/>
              </a:spcBef>
              <a:spcAft>
                <a:spcPts val="0"/>
              </a:spcAft>
              <a:buSzPts val="1300"/>
              <a:buNone/>
              <a:defRPr/>
            </a:lvl1pPr>
          </a:lstStyle>
          <a:p>
            <a:endParaRPr/>
          </a:p>
        </p:txBody>
      </p:sp>
      <p:sp>
        <p:nvSpPr>
          <p:cNvPr id="140" name="Google Shape;140;p10"/>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omentum">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marL="914400" lvl="1"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marL="1371600" lvl="2"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marL="1828800" lvl="3"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marL="2286000" lvl="4"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marL="2743200" lvl="5"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marL="3200400" lvl="6"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marL="3657600" lvl="7"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marL="4114800" lvl="8"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a:endParaRPr/>
          </a:p>
        </p:txBody>
      </p:sp>
      <p:sp>
        <p:nvSpPr>
          <p:cNvPr id="8" name="Google Shape;8;p1"/>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rm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comments" Target="../comments/comment5.xml"/><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comments" Target="../comments/comment6.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comments" Target="../comments/comment7.xml"/><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2" Type="http://schemas.openxmlformats.org/officeDocument/2006/relationships/comments" Target="../comments/comment8.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comments" Target="../comments/comment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omments" Target="../comments/comment3.xml"/><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comments" Target="../comments/comment4.xml"/><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13"/>
          <p:cNvSpPr txBox="1">
            <a:spLocks noGrp="1"/>
          </p:cNvSpPr>
          <p:nvPr>
            <p:ph type="ctrTitle"/>
          </p:nvPr>
        </p:nvSpPr>
        <p:spPr>
          <a:xfrm>
            <a:off x="824000" y="1613813"/>
            <a:ext cx="4255500" cy="18729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GB"/>
              <a:t>The “Logically Concurrent” Issue</a:t>
            </a:r>
            <a:endParaRPr/>
          </a:p>
        </p:txBody>
      </p:sp>
      <p:sp>
        <p:nvSpPr>
          <p:cNvPr id="278" name="Google Shape;278;p13"/>
          <p:cNvSpPr txBox="1">
            <a:spLocks noGrp="1"/>
          </p:cNvSpPr>
          <p:nvPr>
            <p:ph type="subTitle" idx="1"/>
          </p:nvPr>
        </p:nvSpPr>
        <p:spPr>
          <a:xfrm>
            <a:off x="824000" y="3596300"/>
            <a:ext cx="4648800" cy="695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dirty="0"/>
              <a:t>MPI Forum Dec 2021 – Dan Holmes/HACC WG</a:t>
            </a:r>
          </a:p>
          <a:p>
            <a:pPr marL="0" lvl="0" indent="0" algn="l" rtl="0">
              <a:spcBef>
                <a:spcPts val="0"/>
              </a:spcBef>
              <a:spcAft>
                <a:spcPts val="0"/>
              </a:spcAft>
              <a:buNone/>
            </a:pPr>
            <a:r>
              <a:rPr lang="en-GB" dirty="0"/>
              <a:t>(now with comments from &amp; after the meeting)</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4" name="Google Shape;334;p22"/>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Second try — notes</a:t>
            </a:r>
            <a:endParaRPr/>
          </a:p>
        </p:txBody>
      </p:sp>
      <p:sp>
        <p:nvSpPr>
          <p:cNvPr id="335" name="Google Shape;335;p22"/>
          <p:cNvSpPr txBox="1">
            <a:spLocks noGrp="1"/>
          </p:cNvSpPr>
          <p:nvPr>
            <p:ph type="body" idx="1"/>
          </p:nvPr>
        </p:nvSpPr>
        <p:spPr>
          <a:xfrm>
            <a:off x="1303800" y="1597875"/>
            <a:ext cx="7030500" cy="2933700"/>
          </a:xfrm>
          <a:prstGeom prst="rect">
            <a:avLst/>
          </a:prstGeom>
        </p:spPr>
        <p:txBody>
          <a:bodyPr spcFirstLastPara="1" wrap="square" lIns="91425" tIns="91425" rIns="91425" bIns="91425" anchor="t" anchorCtr="0">
            <a:normAutofit/>
          </a:bodyPr>
          <a:lstStyle/>
          <a:p>
            <a:pPr marL="457200" lvl="0" indent="-330200" algn="l" rtl="0">
              <a:spcBef>
                <a:spcPts val="0"/>
              </a:spcBef>
              <a:spcAft>
                <a:spcPts val="0"/>
              </a:spcAft>
              <a:buSzPts val="1600"/>
              <a:buChar char="●"/>
            </a:pPr>
            <a:r>
              <a:rPr lang="en-GB" sz="1600"/>
              <a:t>This code requires at least MPI_THREAD_SERIALISED</a:t>
            </a:r>
            <a:endParaRPr sz="1600"/>
          </a:p>
          <a:p>
            <a:pPr marL="914400" lvl="1" indent="-330200" algn="l" rtl="0">
              <a:spcBef>
                <a:spcPts val="0"/>
              </a:spcBef>
              <a:spcAft>
                <a:spcPts val="0"/>
              </a:spcAft>
              <a:buSzPts val="1600"/>
              <a:buChar char="○"/>
            </a:pPr>
            <a:r>
              <a:rPr lang="en-GB" sz="1600"/>
              <a:t>Synchronisation between threads prevents concurrent execution</a:t>
            </a:r>
            <a:br>
              <a:rPr lang="en-GB" sz="1600"/>
            </a:br>
            <a:endParaRPr sz="1600"/>
          </a:p>
          <a:p>
            <a:pPr marL="457200" lvl="0" indent="-330200" algn="l" rtl="0">
              <a:spcBef>
                <a:spcPts val="0"/>
              </a:spcBef>
              <a:spcAft>
                <a:spcPts val="0"/>
              </a:spcAft>
              <a:buSzPts val="1600"/>
              <a:buChar char="●"/>
            </a:pPr>
            <a:r>
              <a:rPr lang="en-GB" sz="1600"/>
              <a:t>“Semantics of thread execution [do] not define a relative order”</a:t>
            </a:r>
            <a:endParaRPr sz="1600"/>
          </a:p>
          <a:p>
            <a:pPr marL="914400" lvl="1" indent="-330200" algn="l" rtl="0">
              <a:spcBef>
                <a:spcPts val="0"/>
              </a:spcBef>
              <a:spcAft>
                <a:spcPts val="0"/>
              </a:spcAft>
              <a:buSzPts val="1600"/>
              <a:buChar char="○"/>
            </a:pPr>
            <a:r>
              <a:rPr lang="en-GB" sz="1600"/>
              <a:t>Which send happens first? Which send happens second?</a:t>
            </a:r>
            <a:br>
              <a:rPr lang="en-GB" sz="1600"/>
            </a:br>
            <a:endParaRPr sz="1600"/>
          </a:p>
          <a:p>
            <a:pPr marL="457200" lvl="0" indent="-330200" algn="l" rtl="0">
              <a:spcBef>
                <a:spcPts val="0"/>
              </a:spcBef>
              <a:spcAft>
                <a:spcPts val="0"/>
              </a:spcAft>
              <a:buSzPts val="1600"/>
              <a:buChar char="●"/>
            </a:pPr>
            <a:r>
              <a:rPr lang="en-GB" sz="1600"/>
              <a:t>This code does not match the single-threaded example</a:t>
            </a:r>
            <a:endParaRPr sz="1600"/>
          </a:p>
          <a:p>
            <a:pPr marL="914400" lvl="1" indent="-330200" algn="l" rtl="0">
              <a:spcBef>
                <a:spcPts val="0"/>
              </a:spcBef>
              <a:spcAft>
                <a:spcPts val="0"/>
              </a:spcAft>
              <a:buSzPts val="1600"/>
              <a:buChar char="○"/>
            </a:pPr>
            <a:r>
              <a:rPr lang="en-GB" sz="1600"/>
              <a:t>From a process-centric point-of-view</a:t>
            </a:r>
            <a:endParaRPr sz="16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0" name="Google Shape;340;p23"/>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Multi-threaded example (3rd try)</a:t>
            </a:r>
            <a:endParaRPr/>
          </a:p>
        </p:txBody>
      </p:sp>
      <p:sp>
        <p:nvSpPr>
          <p:cNvPr id="341" name="Google Shape;341;p23"/>
          <p:cNvSpPr txBox="1">
            <a:spLocks noGrp="1"/>
          </p:cNvSpPr>
          <p:nvPr>
            <p:ph type="body" idx="1"/>
          </p:nvPr>
        </p:nvSpPr>
        <p:spPr>
          <a:xfrm>
            <a:off x="1303800" y="1156649"/>
            <a:ext cx="7030500" cy="3779682"/>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1200"/>
              </a:spcAft>
              <a:buNone/>
            </a:pPr>
            <a:r>
              <a:rPr lang="en-GB" dirty="0"/>
              <a:t>CALL MPI_COMM_RANK(comm, rank, </a:t>
            </a:r>
            <a:r>
              <a:rPr lang="en-GB" dirty="0" err="1"/>
              <a:t>ierr</a:t>
            </a:r>
            <a:r>
              <a:rPr lang="en-GB" dirty="0"/>
              <a:t>)</a:t>
            </a:r>
            <a:br>
              <a:rPr lang="en-GB" dirty="0"/>
            </a:br>
            <a:r>
              <a:rPr lang="en-GB" dirty="0"/>
              <a:t>IF (rank .EQ. 0) THEN</a:t>
            </a:r>
            <a:br>
              <a:rPr lang="en-GB" dirty="0"/>
            </a:br>
            <a:r>
              <a:rPr lang="en-GB" dirty="0"/>
              <a:t>    </a:t>
            </a:r>
            <a:r>
              <a:rPr lang="en-GB" dirty="0">
                <a:solidFill>
                  <a:schemeClr val="accent6"/>
                </a:solidFill>
              </a:rPr>
              <a:t>!$OMP PARALLEL DEFAULT(SHARED) THREADPRIVATE(</a:t>
            </a:r>
            <a:r>
              <a:rPr lang="en-GB" dirty="0" err="1">
                <a:solidFill>
                  <a:schemeClr val="accent6"/>
                </a:solidFill>
              </a:rPr>
              <a:t>tid</a:t>
            </a:r>
            <a:r>
              <a:rPr lang="en-GB" dirty="0">
                <a:solidFill>
                  <a:schemeClr val="accent6"/>
                </a:solidFill>
              </a:rPr>
              <a:t>, </a:t>
            </a:r>
            <a:r>
              <a:rPr lang="en-GB" dirty="0" err="1">
                <a:solidFill>
                  <a:schemeClr val="accent6"/>
                </a:solidFill>
              </a:rPr>
              <a:t>ierr</a:t>
            </a:r>
            <a:r>
              <a:rPr lang="en-GB" dirty="0">
                <a:solidFill>
                  <a:schemeClr val="accent6"/>
                </a:solidFill>
              </a:rPr>
              <a:t>) NUM_THREADS(2)</a:t>
            </a:r>
            <a:br>
              <a:rPr lang="en-GB" dirty="0">
                <a:solidFill>
                  <a:schemeClr val="accent6"/>
                </a:solidFill>
              </a:rPr>
            </a:br>
            <a:r>
              <a:rPr lang="en-GB" dirty="0">
                <a:solidFill>
                  <a:schemeClr val="accent6"/>
                </a:solidFill>
              </a:rPr>
              <a:t>    !$ </a:t>
            </a:r>
            <a:r>
              <a:rPr lang="en-GB" dirty="0" err="1">
                <a:solidFill>
                  <a:schemeClr val="accent6"/>
                </a:solidFill>
              </a:rPr>
              <a:t>tid</a:t>
            </a:r>
            <a:r>
              <a:rPr lang="en-GB" dirty="0">
                <a:solidFill>
                  <a:schemeClr val="accent6"/>
                </a:solidFill>
              </a:rPr>
              <a:t> = </a:t>
            </a:r>
            <a:r>
              <a:rPr lang="en-GB" dirty="0" err="1">
                <a:solidFill>
                  <a:schemeClr val="accent6"/>
                </a:solidFill>
              </a:rPr>
              <a:t>OMP_get_thread_num</a:t>
            </a:r>
            <a:r>
              <a:rPr lang="en-GB" dirty="0">
                <a:solidFill>
                  <a:schemeClr val="accent6"/>
                </a:solidFill>
              </a:rPr>
              <a:t>()</a:t>
            </a:r>
            <a:br>
              <a:rPr lang="en-GB" dirty="0">
                <a:solidFill>
                  <a:schemeClr val="accent6"/>
                </a:solidFill>
              </a:rPr>
            </a:br>
            <a:r>
              <a:rPr lang="en-GB" dirty="0">
                <a:solidFill>
                  <a:schemeClr val="accent6"/>
                </a:solidFill>
              </a:rPr>
              <a:t>    !$ IF (</a:t>
            </a:r>
            <a:r>
              <a:rPr lang="en-GB" dirty="0" err="1">
                <a:solidFill>
                  <a:schemeClr val="accent6"/>
                </a:solidFill>
              </a:rPr>
              <a:t>tid</a:t>
            </a:r>
            <a:r>
              <a:rPr lang="en-GB" dirty="0">
                <a:solidFill>
                  <a:schemeClr val="accent6"/>
                </a:solidFill>
              </a:rPr>
              <a:t> .EQ. 0) THEN</a:t>
            </a:r>
            <a:br>
              <a:rPr lang="en-GB" dirty="0">
                <a:solidFill>
                  <a:schemeClr val="accent6"/>
                </a:solidFill>
              </a:rPr>
            </a:br>
            <a:r>
              <a:rPr lang="en-GB" dirty="0"/>
              <a:t>        CALL MPI_BSEND(buf1, count, MPI_REAL, 1, tag, comm, </a:t>
            </a:r>
            <a:r>
              <a:rPr lang="en-GB" dirty="0" err="1"/>
              <a:t>ierr</a:t>
            </a:r>
            <a:r>
              <a:rPr lang="en-GB" dirty="0"/>
              <a:t>)</a:t>
            </a:r>
            <a:br>
              <a:rPr lang="en-GB" dirty="0"/>
            </a:br>
            <a:r>
              <a:rPr lang="en-GB" dirty="0">
                <a:solidFill>
                  <a:schemeClr val="accent6"/>
                </a:solidFill>
              </a:rPr>
              <a:t>    !$ ENDIF</a:t>
            </a:r>
            <a:br>
              <a:rPr lang="en-GB" dirty="0">
                <a:solidFill>
                  <a:schemeClr val="accent6"/>
                </a:solidFill>
              </a:rPr>
            </a:br>
            <a:r>
              <a:rPr lang="en-GB" dirty="0">
                <a:solidFill>
                  <a:schemeClr val="accent6"/>
                </a:solidFill>
              </a:rPr>
              <a:t>    !$OMP BARRIER</a:t>
            </a:r>
            <a:br>
              <a:rPr lang="en-GB" dirty="0">
                <a:solidFill>
                  <a:schemeClr val="accent6"/>
                </a:solidFill>
              </a:rPr>
            </a:br>
            <a:r>
              <a:rPr lang="en-GB" dirty="0">
                <a:solidFill>
                  <a:schemeClr val="accent6"/>
                </a:solidFill>
              </a:rPr>
              <a:t>    !$ IF (</a:t>
            </a:r>
            <a:r>
              <a:rPr lang="en-GB" dirty="0" err="1">
                <a:solidFill>
                  <a:schemeClr val="accent6"/>
                </a:solidFill>
              </a:rPr>
              <a:t>tid</a:t>
            </a:r>
            <a:r>
              <a:rPr lang="en-GB" dirty="0">
                <a:solidFill>
                  <a:schemeClr val="accent6"/>
                </a:solidFill>
              </a:rPr>
              <a:t> .EQ. 1) THEN</a:t>
            </a:r>
            <a:br>
              <a:rPr lang="en-GB" dirty="0">
                <a:solidFill>
                  <a:schemeClr val="accent6"/>
                </a:solidFill>
              </a:rPr>
            </a:br>
            <a:r>
              <a:rPr lang="en-GB" dirty="0"/>
              <a:t>        CALL MPI_BSEND(buf2, count, MPI_REAL, 1, tag, comm, </a:t>
            </a:r>
            <a:r>
              <a:rPr lang="en-GB" dirty="0" err="1"/>
              <a:t>ierr</a:t>
            </a:r>
            <a:r>
              <a:rPr lang="en-GB" dirty="0"/>
              <a:t>)</a:t>
            </a:r>
            <a:br>
              <a:rPr lang="en-GB" dirty="0"/>
            </a:br>
            <a:r>
              <a:rPr lang="en-GB" dirty="0">
                <a:solidFill>
                  <a:schemeClr val="accent6"/>
                </a:solidFill>
              </a:rPr>
              <a:t>    !$ ENDIF</a:t>
            </a:r>
            <a:br>
              <a:rPr lang="en-GB" dirty="0">
                <a:solidFill>
                  <a:schemeClr val="accent6"/>
                </a:solidFill>
              </a:rPr>
            </a:br>
            <a:r>
              <a:rPr lang="en-GB" dirty="0">
                <a:solidFill>
                  <a:schemeClr val="accent6"/>
                </a:solidFill>
              </a:rPr>
              <a:t>    !$OMP END PARALLEL</a:t>
            </a:r>
            <a:br>
              <a:rPr lang="en-GB" dirty="0">
                <a:solidFill>
                  <a:schemeClr val="accent6"/>
                </a:solidFill>
              </a:rPr>
            </a:br>
            <a:r>
              <a:rPr lang="en-GB" dirty="0"/>
              <a:t>ELSEIF (rank .EQ. 1) THEN</a:t>
            </a:r>
            <a:br>
              <a:rPr lang="en-GB" dirty="0"/>
            </a:br>
            <a:r>
              <a:rPr lang="en-GB" dirty="0"/>
              <a:t>    CALL MPI_RECV(buf1, count, MPI_REAL, 0, MPI_ANY_TAG, comm, status, </a:t>
            </a:r>
            <a:r>
              <a:rPr lang="en-GB" dirty="0" err="1"/>
              <a:t>ierr</a:t>
            </a:r>
            <a:r>
              <a:rPr lang="en-GB" dirty="0"/>
              <a:t>)</a:t>
            </a:r>
            <a:br>
              <a:rPr lang="en-GB" dirty="0"/>
            </a:br>
            <a:r>
              <a:rPr lang="en-GB" dirty="0"/>
              <a:t>    CALL MPI_RECV(buf2, count, MPI_REAL, 0, tag, comm, status, </a:t>
            </a:r>
            <a:r>
              <a:rPr lang="en-GB" dirty="0" err="1"/>
              <a:t>ierr</a:t>
            </a:r>
            <a:r>
              <a:rPr lang="en-GB" dirty="0"/>
              <a:t>)</a:t>
            </a:r>
            <a:br>
              <a:rPr lang="en-GB" dirty="0"/>
            </a:br>
            <a:r>
              <a:rPr lang="en-GB" dirty="0"/>
              <a:t>END IF</a:t>
            </a:r>
            <a:endParaRPr dirty="0"/>
          </a:p>
        </p:txBody>
      </p:sp>
      <p:cxnSp>
        <p:nvCxnSpPr>
          <p:cNvPr id="342" name="Google Shape;342;p23"/>
          <p:cNvCxnSpPr/>
          <p:nvPr/>
        </p:nvCxnSpPr>
        <p:spPr>
          <a:xfrm rot="10800000">
            <a:off x="459118" y="2557462"/>
            <a:ext cx="1014900" cy="98100"/>
          </a:xfrm>
          <a:prstGeom prst="straightConnector1">
            <a:avLst/>
          </a:prstGeom>
          <a:noFill/>
          <a:ln w="9525" cap="flat" cmpd="sng">
            <a:solidFill>
              <a:schemeClr val="accent2"/>
            </a:solidFill>
            <a:prstDash val="solid"/>
            <a:round/>
            <a:headEnd type="stealth" w="med" len="med"/>
            <a:tailEnd type="none" w="med" len="med"/>
          </a:ln>
        </p:spPr>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24"/>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Third try — notes</a:t>
            </a:r>
            <a:endParaRPr/>
          </a:p>
        </p:txBody>
      </p:sp>
      <p:sp>
        <p:nvSpPr>
          <p:cNvPr id="348" name="Google Shape;348;p24"/>
          <p:cNvSpPr txBox="1">
            <a:spLocks noGrp="1"/>
          </p:cNvSpPr>
          <p:nvPr>
            <p:ph type="body" idx="1"/>
          </p:nvPr>
        </p:nvSpPr>
        <p:spPr>
          <a:xfrm>
            <a:off x="1303800" y="1597875"/>
            <a:ext cx="7030500" cy="2933700"/>
          </a:xfrm>
          <a:prstGeom prst="rect">
            <a:avLst/>
          </a:prstGeom>
        </p:spPr>
        <p:txBody>
          <a:bodyPr spcFirstLastPara="1" wrap="square" lIns="91425" tIns="91425" rIns="91425" bIns="91425" anchor="t" anchorCtr="0">
            <a:normAutofit fontScale="92500" lnSpcReduction="10000"/>
          </a:bodyPr>
          <a:lstStyle/>
          <a:p>
            <a:pPr marL="457200" lvl="0" indent="-330200" algn="l" rtl="0">
              <a:spcBef>
                <a:spcPts val="0"/>
              </a:spcBef>
              <a:spcAft>
                <a:spcPts val="0"/>
              </a:spcAft>
              <a:buSzPts val="1600"/>
              <a:buChar char="●"/>
            </a:pPr>
            <a:r>
              <a:rPr lang="en-GB" sz="1600"/>
              <a:t>This code requires at least MPI_THREAD_SERIALISED</a:t>
            </a:r>
            <a:endParaRPr sz="1600"/>
          </a:p>
          <a:p>
            <a:pPr marL="914400" lvl="1" indent="-330200" algn="l" rtl="0">
              <a:spcBef>
                <a:spcPts val="0"/>
              </a:spcBef>
              <a:spcAft>
                <a:spcPts val="0"/>
              </a:spcAft>
              <a:buSzPts val="1600"/>
              <a:buChar char="○"/>
            </a:pPr>
            <a:r>
              <a:rPr lang="en-GB" sz="1600"/>
              <a:t>Synchronisation between threads prevents concurrent execution</a:t>
            </a:r>
            <a:br>
              <a:rPr lang="en-GB" sz="1600"/>
            </a:br>
            <a:endParaRPr sz="1600"/>
          </a:p>
          <a:p>
            <a:pPr marL="457200" lvl="0" indent="-330200" algn="l" rtl="0">
              <a:spcBef>
                <a:spcPts val="0"/>
              </a:spcBef>
              <a:spcAft>
                <a:spcPts val="0"/>
              </a:spcAft>
              <a:buSzPts val="1600"/>
              <a:buChar char="●"/>
            </a:pPr>
            <a:r>
              <a:rPr lang="en-GB" sz="1600"/>
              <a:t>Semantics of thread execution DO define a relative order</a:t>
            </a:r>
            <a:endParaRPr sz="1600"/>
          </a:p>
          <a:p>
            <a:pPr marL="914400" lvl="1" indent="-330200" algn="l" rtl="0">
              <a:spcBef>
                <a:spcPts val="0"/>
              </a:spcBef>
              <a:spcAft>
                <a:spcPts val="0"/>
              </a:spcAft>
              <a:buSzPts val="1600"/>
              <a:buChar char="○"/>
            </a:pPr>
            <a:r>
              <a:rPr lang="en-GB" sz="1600"/>
              <a:t>We know for certain which send happens first/second</a:t>
            </a:r>
            <a:br>
              <a:rPr lang="en-GB" sz="1600"/>
            </a:br>
            <a:endParaRPr sz="1600"/>
          </a:p>
          <a:p>
            <a:pPr marL="457200" lvl="0" indent="-330200" algn="l" rtl="0">
              <a:spcBef>
                <a:spcPts val="0"/>
              </a:spcBef>
              <a:spcAft>
                <a:spcPts val="0"/>
              </a:spcAft>
              <a:buSzPts val="1600"/>
              <a:buChar char="●"/>
            </a:pPr>
            <a:r>
              <a:rPr lang="en-GB" sz="1600"/>
              <a:t>This code DOES match the single-threaded example</a:t>
            </a:r>
            <a:endParaRPr sz="1600"/>
          </a:p>
          <a:p>
            <a:pPr marL="914400" lvl="1" indent="-330200" algn="l" rtl="0">
              <a:spcBef>
                <a:spcPts val="0"/>
              </a:spcBef>
              <a:spcAft>
                <a:spcPts val="0"/>
              </a:spcAft>
              <a:buSzPts val="1600"/>
              <a:buChar char="○"/>
            </a:pPr>
            <a:r>
              <a:rPr lang="en-GB" sz="1600"/>
              <a:t>From a process-centric point-of-view</a:t>
            </a:r>
            <a:br>
              <a:rPr lang="en-GB" sz="1600"/>
            </a:br>
            <a:endParaRPr sz="1600"/>
          </a:p>
          <a:p>
            <a:pPr marL="457200" lvl="0" indent="-330200" algn="l" rtl="0">
              <a:spcBef>
                <a:spcPts val="0"/>
              </a:spcBef>
              <a:spcAft>
                <a:spcPts val="0"/>
              </a:spcAft>
              <a:buSzPts val="1600"/>
              <a:buChar char="●"/>
            </a:pPr>
            <a:r>
              <a:rPr lang="en-GB" sz="1600"/>
              <a:t>We should get the same result as the single-threaded example</a:t>
            </a:r>
            <a:endParaRPr sz="1600"/>
          </a:p>
          <a:p>
            <a:pPr marL="914400" lvl="1" indent="-330200" algn="l" rtl="0">
              <a:spcBef>
                <a:spcPts val="0"/>
              </a:spcBef>
              <a:spcAft>
                <a:spcPts val="0"/>
              </a:spcAft>
              <a:buSzPts val="1600"/>
              <a:buChar char="○"/>
            </a:pPr>
            <a:r>
              <a:rPr lang="en-GB" sz="1600"/>
              <a:t>Right?</a:t>
            </a:r>
            <a:endParaRPr sz="16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52"/>
        <p:cNvGrpSpPr/>
        <p:nvPr/>
      </p:nvGrpSpPr>
      <p:grpSpPr>
        <a:xfrm>
          <a:off x="0" y="0"/>
          <a:ext cx="0" cy="0"/>
          <a:chOff x="0" y="0"/>
          <a:chExt cx="0" cy="0"/>
        </a:xfrm>
      </p:grpSpPr>
      <p:sp>
        <p:nvSpPr>
          <p:cNvPr id="353" name="Google Shape;353;p25"/>
          <p:cNvSpPr txBox="1">
            <a:spLocks noGrp="1"/>
          </p:cNvSpPr>
          <p:nvPr>
            <p:ph type="title"/>
          </p:nvPr>
        </p:nvSpPr>
        <p:spPr>
          <a:xfrm>
            <a:off x="824000" y="1613825"/>
            <a:ext cx="5857800" cy="18729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GB"/>
              <a:t>What could go wrong?</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57"/>
        <p:cNvGrpSpPr/>
        <p:nvPr/>
      </p:nvGrpSpPr>
      <p:grpSpPr>
        <a:xfrm>
          <a:off x="0" y="0"/>
          <a:ext cx="0" cy="0"/>
          <a:chOff x="0" y="0"/>
          <a:chExt cx="0" cy="0"/>
        </a:xfrm>
      </p:grpSpPr>
      <p:sp>
        <p:nvSpPr>
          <p:cNvPr id="358" name="Google Shape;358;p26"/>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What did the programmer intend?</a:t>
            </a:r>
            <a:endParaRPr/>
          </a:p>
        </p:txBody>
      </p:sp>
      <p:sp>
        <p:nvSpPr>
          <p:cNvPr id="359" name="Google Shape;359;p26"/>
          <p:cNvSpPr txBox="1">
            <a:spLocks noGrp="1"/>
          </p:cNvSpPr>
          <p:nvPr>
            <p:ph type="body" idx="1"/>
          </p:nvPr>
        </p:nvSpPr>
        <p:spPr>
          <a:xfrm>
            <a:off x="1303800" y="1990050"/>
            <a:ext cx="7030500" cy="3153600"/>
          </a:xfrm>
          <a:prstGeom prst="rect">
            <a:avLst/>
          </a:prstGeom>
        </p:spPr>
        <p:txBody>
          <a:bodyPr spcFirstLastPara="1" wrap="square" lIns="91425" tIns="91425" rIns="91425" bIns="91425" anchor="t" anchorCtr="0">
            <a:normAutofit/>
          </a:bodyPr>
          <a:lstStyle/>
          <a:p>
            <a:pPr marL="457200" lvl="0" indent="-330200" algn="l" rtl="0">
              <a:spcBef>
                <a:spcPts val="0"/>
              </a:spcBef>
              <a:spcAft>
                <a:spcPts val="0"/>
              </a:spcAft>
              <a:buSzPts val="1600"/>
              <a:buChar char="●"/>
            </a:pPr>
            <a:r>
              <a:rPr lang="en-GB" sz="1600"/>
              <a:t>In the third try, the OMP BARRIER shows clear programmer intent</a:t>
            </a:r>
            <a:endParaRPr sz="1600"/>
          </a:p>
          <a:p>
            <a:pPr marL="914400" lvl="1" indent="-330200" algn="l" rtl="0">
              <a:spcBef>
                <a:spcPts val="0"/>
              </a:spcBef>
              <a:spcAft>
                <a:spcPts val="0"/>
              </a:spcAft>
              <a:buSzPts val="1600"/>
              <a:buChar char="○"/>
            </a:pPr>
            <a:r>
              <a:rPr lang="en-GB" sz="1600"/>
              <a:t>The message from the thread where (tid.EQ.0) must “go first”</a:t>
            </a:r>
            <a:endParaRPr sz="1600"/>
          </a:p>
          <a:p>
            <a:pPr marL="914400" lvl="1" indent="-330200" algn="l" rtl="0">
              <a:spcBef>
                <a:spcPts val="0"/>
              </a:spcBef>
              <a:spcAft>
                <a:spcPts val="0"/>
              </a:spcAft>
              <a:buSzPts val="1600"/>
              <a:buChar char="○"/>
            </a:pPr>
            <a:r>
              <a:rPr lang="en-GB" sz="1600"/>
              <a:t>Presumed intent: the first message will not overtake the second</a:t>
            </a:r>
            <a:endParaRPr sz="1600"/>
          </a:p>
          <a:p>
            <a:pPr marL="457200" lvl="0" indent="0" algn="l" rtl="0">
              <a:spcBef>
                <a:spcPts val="1200"/>
              </a:spcBef>
              <a:spcAft>
                <a:spcPts val="0"/>
              </a:spcAft>
              <a:buNone/>
            </a:pPr>
            <a:endParaRPr sz="1600"/>
          </a:p>
          <a:p>
            <a:pPr marL="457200" lvl="0" indent="-330200" algn="l" rtl="0">
              <a:spcBef>
                <a:spcPts val="1200"/>
              </a:spcBef>
              <a:spcAft>
                <a:spcPts val="0"/>
              </a:spcAft>
              <a:buSzPts val="1600"/>
              <a:buChar char="●"/>
            </a:pPr>
            <a:r>
              <a:rPr lang="en-GB" sz="1600"/>
              <a:t>In the first and second tries, there is no clear programmer intent</a:t>
            </a:r>
            <a:endParaRPr sz="1600"/>
          </a:p>
          <a:p>
            <a:pPr marL="914400" lvl="1" indent="-330200" algn="l" rtl="0">
              <a:spcBef>
                <a:spcPts val="0"/>
              </a:spcBef>
              <a:spcAft>
                <a:spcPts val="0"/>
              </a:spcAft>
              <a:buSzPts val="1600"/>
              <a:buChar char="○"/>
            </a:pPr>
            <a:r>
              <a:rPr lang="en-GB" sz="1600"/>
              <a:t>From the user’s point-of-view, either message could “go first”</a:t>
            </a:r>
            <a:endParaRPr sz="1600"/>
          </a:p>
          <a:p>
            <a:pPr marL="914400" lvl="1" indent="-330200" algn="l" rtl="0">
              <a:spcBef>
                <a:spcPts val="0"/>
              </a:spcBef>
              <a:spcAft>
                <a:spcPts val="0"/>
              </a:spcAft>
              <a:buSzPts val="1600"/>
              <a:buChar char="○"/>
            </a:pPr>
            <a:r>
              <a:rPr lang="en-GB" sz="1600"/>
              <a:t>Presumed intent: whatever is fastest/best for MPI?</a:t>
            </a:r>
            <a:endParaRPr sz="160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364" name="Google Shape;364;p27"/>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What about thread support levels?</a:t>
            </a:r>
            <a:endParaRPr/>
          </a:p>
        </p:txBody>
      </p:sp>
      <p:sp>
        <p:nvSpPr>
          <p:cNvPr id="365" name="Google Shape;365;p27"/>
          <p:cNvSpPr txBox="1">
            <a:spLocks noGrp="1"/>
          </p:cNvSpPr>
          <p:nvPr>
            <p:ph type="body" idx="1"/>
          </p:nvPr>
        </p:nvSpPr>
        <p:spPr>
          <a:xfrm>
            <a:off x="1303800" y="1990050"/>
            <a:ext cx="7030500" cy="3153600"/>
          </a:xfrm>
          <a:prstGeom prst="rect">
            <a:avLst/>
          </a:prstGeom>
        </p:spPr>
        <p:txBody>
          <a:bodyPr spcFirstLastPara="1" wrap="square" lIns="91425" tIns="91425" rIns="91425" bIns="91425" anchor="t" anchorCtr="0">
            <a:normAutofit/>
          </a:bodyPr>
          <a:lstStyle/>
          <a:p>
            <a:pPr marL="457200" lvl="0" indent="-330200" algn="l" rtl="0">
              <a:spcBef>
                <a:spcPts val="0"/>
              </a:spcBef>
              <a:spcAft>
                <a:spcPts val="0"/>
              </a:spcAft>
              <a:buSzPts val="1600"/>
              <a:buChar char="●"/>
            </a:pPr>
            <a:r>
              <a:rPr lang="en-GB" sz="1600"/>
              <a:t>Up to MPI_THREAD_SERIALIZED tells MPI there must be an order</a:t>
            </a:r>
            <a:endParaRPr sz="1600"/>
          </a:p>
          <a:p>
            <a:pPr marL="914400" lvl="1" indent="-330200" algn="l" rtl="0">
              <a:spcBef>
                <a:spcPts val="0"/>
              </a:spcBef>
              <a:spcAft>
                <a:spcPts val="0"/>
              </a:spcAft>
              <a:buSzPts val="1600"/>
              <a:buChar char="○"/>
            </a:pPr>
            <a:r>
              <a:rPr lang="en-GB" sz="1600"/>
              <a:t>In the first try, these thread support levels are erroneous</a:t>
            </a:r>
            <a:endParaRPr sz="1600"/>
          </a:p>
          <a:p>
            <a:pPr marL="914400" lvl="1" indent="-330200" algn="l" rtl="0">
              <a:spcBef>
                <a:spcPts val="0"/>
              </a:spcBef>
              <a:spcAft>
                <a:spcPts val="0"/>
              </a:spcAft>
              <a:buSzPts val="1600"/>
              <a:buChar char="○"/>
            </a:pPr>
            <a:r>
              <a:rPr lang="en-GB" sz="1600"/>
              <a:t>These levels mean MPI knows there is an execution order</a:t>
            </a:r>
            <a:endParaRPr sz="1600"/>
          </a:p>
          <a:p>
            <a:pPr marL="1371600" lvl="2" indent="-330200" algn="l" rtl="0">
              <a:spcBef>
                <a:spcPts val="0"/>
              </a:spcBef>
              <a:spcAft>
                <a:spcPts val="0"/>
              </a:spcAft>
              <a:buSzPts val="1600"/>
              <a:buChar char="■"/>
            </a:pPr>
            <a:r>
              <a:rPr lang="en-GB" sz="1600"/>
              <a:t>Whether the programmer knows it or not</a:t>
            </a:r>
            <a:endParaRPr sz="1600"/>
          </a:p>
          <a:p>
            <a:pPr marL="914400" lvl="1" indent="-330200" algn="l" rtl="0">
              <a:spcBef>
                <a:spcPts val="0"/>
              </a:spcBef>
              <a:spcAft>
                <a:spcPts val="0"/>
              </a:spcAft>
              <a:buSzPts val="1600"/>
              <a:buChar char="○"/>
            </a:pPr>
            <a:r>
              <a:rPr lang="en-GB" sz="1600"/>
              <a:t>MPI will definitely “see” one MPI call before the other</a:t>
            </a:r>
            <a:endParaRPr sz="1600"/>
          </a:p>
          <a:p>
            <a:pPr marL="457200" lvl="0" indent="0" algn="l" rtl="0">
              <a:spcBef>
                <a:spcPts val="1200"/>
              </a:spcBef>
              <a:spcAft>
                <a:spcPts val="0"/>
              </a:spcAft>
              <a:buNone/>
            </a:pPr>
            <a:endParaRPr sz="1600"/>
          </a:p>
          <a:p>
            <a:pPr marL="457200" lvl="0" indent="-330200" algn="l" rtl="0">
              <a:spcBef>
                <a:spcPts val="1200"/>
              </a:spcBef>
              <a:spcAft>
                <a:spcPts val="0"/>
              </a:spcAft>
              <a:buSzPts val="1600"/>
              <a:buChar char="●"/>
            </a:pPr>
            <a:r>
              <a:rPr lang="en-GB" sz="1600"/>
              <a:t>MPI_THREAD_MULTIPLE tells MPI nothing about order</a:t>
            </a:r>
            <a:endParaRPr sz="1600"/>
          </a:p>
          <a:p>
            <a:pPr marL="914400" lvl="1" indent="-330200" algn="l" rtl="0">
              <a:spcBef>
                <a:spcPts val="0"/>
              </a:spcBef>
              <a:spcAft>
                <a:spcPts val="0"/>
              </a:spcAft>
              <a:buSzPts val="1600"/>
              <a:buChar char="○"/>
            </a:pPr>
            <a:r>
              <a:rPr lang="en-GB" sz="1600"/>
              <a:t>MPI might “see” one MPI call before the other ...</a:t>
            </a:r>
            <a:endParaRPr sz="1600"/>
          </a:p>
          <a:p>
            <a:pPr marL="914400" lvl="1" indent="-330200" algn="l" rtl="0">
              <a:spcBef>
                <a:spcPts val="0"/>
              </a:spcBef>
              <a:spcAft>
                <a:spcPts val="0"/>
              </a:spcAft>
              <a:buSzPts val="1600"/>
              <a:buChar char="○"/>
            </a:pPr>
            <a:r>
              <a:rPr lang="en-GB" sz="1600"/>
              <a:t>… or execution of the two MPI calls might be interleaved</a:t>
            </a:r>
            <a:endParaRPr sz="160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69"/>
        <p:cNvGrpSpPr/>
        <p:nvPr/>
      </p:nvGrpSpPr>
      <p:grpSpPr>
        <a:xfrm>
          <a:off x="0" y="0"/>
          <a:ext cx="0" cy="0"/>
          <a:chOff x="0" y="0"/>
          <a:chExt cx="0" cy="0"/>
        </a:xfrm>
      </p:grpSpPr>
      <p:sp>
        <p:nvSpPr>
          <p:cNvPr id="370" name="Google Shape;370;p28"/>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dirty="0"/>
              <a:t>How can MPI tell the difference?</a:t>
            </a:r>
            <a:endParaRPr dirty="0"/>
          </a:p>
        </p:txBody>
      </p:sp>
      <p:sp>
        <p:nvSpPr>
          <p:cNvPr id="371" name="Google Shape;371;p28"/>
          <p:cNvSpPr txBox="1">
            <a:spLocks noGrp="1"/>
          </p:cNvSpPr>
          <p:nvPr>
            <p:ph type="body" idx="1"/>
          </p:nvPr>
        </p:nvSpPr>
        <p:spPr>
          <a:xfrm>
            <a:off x="1303800" y="1990050"/>
            <a:ext cx="7030500" cy="2710538"/>
          </a:xfrm>
          <a:prstGeom prst="rect">
            <a:avLst/>
          </a:prstGeom>
        </p:spPr>
        <p:txBody>
          <a:bodyPr spcFirstLastPara="1" wrap="square" lIns="91425" tIns="91425" rIns="91425" bIns="91425" anchor="t" anchorCtr="0">
            <a:normAutofit fontScale="92500" lnSpcReduction="10000"/>
          </a:bodyPr>
          <a:lstStyle/>
          <a:p>
            <a:pPr marL="457200" marR="0" lvl="0" indent="-330200" algn="l" rtl="0">
              <a:lnSpc>
                <a:spcPct val="115000"/>
              </a:lnSpc>
              <a:spcBef>
                <a:spcPts val="0"/>
              </a:spcBef>
              <a:spcAft>
                <a:spcPts val="0"/>
              </a:spcAft>
              <a:buSzPts val="1600"/>
              <a:buChar char="●"/>
            </a:pPr>
            <a:r>
              <a:rPr lang="en-GB" sz="1600" dirty="0"/>
              <a:t>MPI cannot “see” the OpenMP BARRIER</a:t>
            </a:r>
            <a:endParaRPr sz="1600" dirty="0"/>
          </a:p>
          <a:p>
            <a:pPr marL="914400" marR="0" lvl="1" indent="-330200" algn="l" rtl="0">
              <a:lnSpc>
                <a:spcPct val="115000"/>
              </a:lnSpc>
              <a:spcBef>
                <a:spcPts val="0"/>
              </a:spcBef>
              <a:spcAft>
                <a:spcPts val="0"/>
              </a:spcAft>
              <a:buSzPts val="1600"/>
              <a:buChar char="○"/>
            </a:pPr>
            <a:r>
              <a:rPr lang="en-GB" sz="1600" dirty="0"/>
              <a:t>Also, what about other forms of synchronisation?</a:t>
            </a:r>
            <a:endParaRPr sz="1600" dirty="0"/>
          </a:p>
          <a:p>
            <a:pPr marL="0" marR="0" lvl="0" indent="0" algn="l" rtl="0">
              <a:lnSpc>
                <a:spcPct val="115000"/>
              </a:lnSpc>
              <a:spcBef>
                <a:spcPts val="1200"/>
              </a:spcBef>
              <a:spcAft>
                <a:spcPts val="0"/>
              </a:spcAft>
              <a:buNone/>
            </a:pPr>
            <a:endParaRPr sz="1600" dirty="0"/>
          </a:p>
          <a:p>
            <a:pPr marL="457200" marR="0" lvl="0" indent="-330200" algn="l" rtl="0">
              <a:lnSpc>
                <a:spcPct val="115000"/>
              </a:lnSpc>
              <a:spcBef>
                <a:spcPts val="1200"/>
              </a:spcBef>
              <a:spcAft>
                <a:spcPts val="0"/>
              </a:spcAft>
              <a:buSzPts val="1600"/>
              <a:buChar char="●"/>
            </a:pPr>
            <a:r>
              <a:rPr lang="en-GB" sz="1600" dirty="0"/>
              <a:t>MPI cannot distinguish forced synchronisation from accidental timing</a:t>
            </a:r>
            <a:endParaRPr sz="1600" dirty="0"/>
          </a:p>
          <a:p>
            <a:pPr marL="914400" marR="0" lvl="1" indent="-330200" algn="l" rtl="0">
              <a:lnSpc>
                <a:spcPct val="115000"/>
              </a:lnSpc>
              <a:spcBef>
                <a:spcPts val="0"/>
              </a:spcBef>
              <a:spcAft>
                <a:spcPts val="0"/>
              </a:spcAft>
              <a:buSzPts val="1600"/>
              <a:buChar char="○"/>
            </a:pPr>
            <a:r>
              <a:rPr lang="en-GB" sz="1600" dirty="0"/>
              <a:t>sleep(1000) or load imbalance look the same to MPI</a:t>
            </a:r>
            <a:endParaRPr sz="1600" dirty="0"/>
          </a:p>
          <a:p>
            <a:pPr marL="457200" marR="0" lvl="0" indent="0" algn="l" rtl="0">
              <a:lnSpc>
                <a:spcPct val="115000"/>
              </a:lnSpc>
              <a:spcBef>
                <a:spcPts val="1200"/>
              </a:spcBef>
              <a:spcAft>
                <a:spcPts val="0"/>
              </a:spcAft>
              <a:buNone/>
            </a:pPr>
            <a:endParaRPr sz="1600" dirty="0"/>
          </a:p>
          <a:p>
            <a:pPr marL="457200" marR="0" lvl="0" indent="-330200" algn="l" rtl="0">
              <a:lnSpc>
                <a:spcPct val="115000"/>
              </a:lnSpc>
              <a:spcBef>
                <a:spcPts val="1200"/>
              </a:spcBef>
              <a:spcAft>
                <a:spcPts val="0"/>
              </a:spcAft>
              <a:buSzPts val="1600"/>
              <a:buChar char="●"/>
            </a:pPr>
            <a:r>
              <a:rPr lang="en-GB" sz="1600" dirty="0"/>
              <a:t>Insight: these three codes are ONE and the SAME example</a:t>
            </a:r>
          </a:p>
          <a:p>
            <a:pPr lvl="1" indent="-330200">
              <a:buSzPts val="1600"/>
            </a:pPr>
            <a:r>
              <a:rPr lang="en-GB" sz="1500" dirty="0"/>
              <a:t>(When using MPI_THREAD_MULTIPLE for all three)</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75"/>
        <p:cNvGrpSpPr/>
        <p:nvPr/>
      </p:nvGrpSpPr>
      <p:grpSpPr>
        <a:xfrm>
          <a:off x="0" y="0"/>
          <a:ext cx="0" cy="0"/>
          <a:chOff x="0" y="0"/>
          <a:chExt cx="0" cy="0"/>
        </a:xfrm>
      </p:grpSpPr>
      <p:sp>
        <p:nvSpPr>
          <p:cNvPr id="376" name="Google Shape;376;p29"/>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What about thread compliance?</a:t>
            </a:r>
            <a:endParaRPr/>
          </a:p>
        </p:txBody>
      </p:sp>
      <p:sp>
        <p:nvSpPr>
          <p:cNvPr id="377" name="Google Shape;377;p29"/>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lnSpcReduction="10000"/>
          </a:bodyPr>
          <a:lstStyle/>
          <a:p>
            <a:pPr marL="457200" marR="0" lvl="0" indent="-330200" algn="l" rtl="0">
              <a:lnSpc>
                <a:spcPct val="115000"/>
              </a:lnSpc>
              <a:spcBef>
                <a:spcPts val="0"/>
              </a:spcBef>
              <a:spcAft>
                <a:spcPts val="0"/>
              </a:spcAft>
              <a:buSzPts val="1600"/>
              <a:buChar char="●"/>
            </a:pPr>
            <a:r>
              <a:rPr lang="en-GB" sz="1600" dirty="0"/>
              <a:t>Section 11.6.1 “1. All MPI calls are thread-safe, i.e., two concurrently running threads may make MPI calls and the outcome will be as if the calls executed in some order, even if their execution is interleaved.”</a:t>
            </a:r>
            <a:endParaRPr sz="1600" dirty="0"/>
          </a:p>
          <a:p>
            <a:pPr marL="457200" marR="0" lvl="0" indent="0" algn="l" rtl="0">
              <a:lnSpc>
                <a:spcPct val="115000"/>
              </a:lnSpc>
              <a:spcBef>
                <a:spcPts val="1200"/>
              </a:spcBef>
              <a:spcAft>
                <a:spcPts val="0"/>
              </a:spcAft>
              <a:buNone/>
            </a:pPr>
            <a:endParaRPr sz="1600" dirty="0"/>
          </a:p>
          <a:p>
            <a:pPr marL="457200" marR="0" lvl="0" indent="-330200" algn="l" rtl="0">
              <a:lnSpc>
                <a:spcPct val="115000"/>
              </a:lnSpc>
              <a:spcBef>
                <a:spcPts val="1200"/>
              </a:spcBef>
              <a:spcAft>
                <a:spcPts val="0"/>
              </a:spcAft>
              <a:buSzPts val="1600"/>
              <a:buChar char="●"/>
            </a:pPr>
            <a:r>
              <a:rPr lang="en-GB" sz="1600" dirty="0"/>
              <a:t>For thread-compliant MPI implementations, even if the actual execution is interleaved (so, no defined relative execution order), there must be an “outcome order” (as if there was a relative execution order)</a:t>
            </a:r>
            <a:endParaRPr sz="160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382" name="Google Shape;382;p30"/>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What about performance optimisations?</a:t>
            </a:r>
            <a:endParaRPr/>
          </a:p>
        </p:txBody>
      </p:sp>
      <p:sp>
        <p:nvSpPr>
          <p:cNvPr id="383" name="Google Shape;383;p30"/>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lnSpcReduction="10000"/>
          </a:bodyPr>
          <a:lstStyle/>
          <a:p>
            <a:pPr marL="457200" marR="0" lvl="0" indent="-330200" algn="l" rtl="0">
              <a:lnSpc>
                <a:spcPct val="115000"/>
              </a:lnSpc>
              <a:spcBef>
                <a:spcPts val="0"/>
              </a:spcBef>
              <a:spcAft>
                <a:spcPts val="0"/>
              </a:spcAft>
              <a:buSzPts val="1600"/>
              <a:buChar char="●"/>
            </a:pPr>
            <a:r>
              <a:rPr lang="en-GB" sz="1600"/>
              <a:t>Code to determine timing, which thread/call is “first”?</a:t>
            </a:r>
            <a:endParaRPr sz="1600"/>
          </a:p>
          <a:p>
            <a:pPr marL="914400" marR="0" lvl="1" indent="-330200" algn="l" rtl="0">
              <a:lnSpc>
                <a:spcPct val="115000"/>
              </a:lnSpc>
              <a:spcBef>
                <a:spcPts val="0"/>
              </a:spcBef>
              <a:spcAft>
                <a:spcPts val="0"/>
              </a:spcAft>
              <a:buSzPts val="1600"/>
              <a:buChar char="○"/>
            </a:pPr>
            <a:r>
              <a:rPr lang="en-GB" sz="1600"/>
              <a:t>Clocks — system call, bad</a:t>
            </a:r>
            <a:endParaRPr sz="1600"/>
          </a:p>
          <a:p>
            <a:pPr marL="914400" marR="0" lvl="1" indent="-330200" algn="l" rtl="0">
              <a:lnSpc>
                <a:spcPct val="115000"/>
              </a:lnSpc>
              <a:spcBef>
                <a:spcPts val="0"/>
              </a:spcBef>
              <a:spcAft>
                <a:spcPts val="0"/>
              </a:spcAft>
              <a:buSzPts val="1600"/>
              <a:buChar char="○"/>
            </a:pPr>
            <a:r>
              <a:rPr lang="en-GB" sz="1600"/>
              <a:t>Locks — reduced parallelism, ugly</a:t>
            </a:r>
            <a:endParaRPr sz="1600"/>
          </a:p>
          <a:p>
            <a:pPr marL="914400" marR="0" lvl="1" indent="-330200" algn="l" rtl="0">
              <a:lnSpc>
                <a:spcPct val="115000"/>
              </a:lnSpc>
              <a:spcBef>
                <a:spcPts val="0"/>
              </a:spcBef>
              <a:spcAft>
                <a:spcPts val="0"/>
              </a:spcAft>
              <a:buSzPts val="1600"/>
              <a:buChar char="○"/>
            </a:pPr>
            <a:r>
              <a:rPr lang="en-GB" sz="1600"/>
              <a:t>Atomics — near-zero overhead, good enough?</a:t>
            </a:r>
            <a:endParaRPr sz="1600"/>
          </a:p>
          <a:p>
            <a:pPr marL="914400" marR="0" lvl="0" indent="0" algn="l" rtl="0">
              <a:lnSpc>
                <a:spcPct val="115000"/>
              </a:lnSpc>
              <a:spcBef>
                <a:spcPts val="1200"/>
              </a:spcBef>
              <a:spcAft>
                <a:spcPts val="0"/>
              </a:spcAft>
              <a:buNone/>
            </a:pPr>
            <a:endParaRPr sz="1600"/>
          </a:p>
          <a:p>
            <a:pPr marL="457200" marR="0" lvl="0" indent="-330200" algn="l" rtl="0">
              <a:lnSpc>
                <a:spcPct val="115000"/>
              </a:lnSpc>
              <a:spcBef>
                <a:spcPts val="1200"/>
              </a:spcBef>
              <a:spcAft>
                <a:spcPts val="0"/>
              </a:spcAft>
              <a:buSzPts val="1600"/>
              <a:buChar char="●"/>
            </a:pPr>
            <a:r>
              <a:rPr lang="en-GB" sz="1600"/>
              <a:t>Code to transmit order/sequence — needed anyway</a:t>
            </a:r>
            <a:endParaRPr sz="1600"/>
          </a:p>
          <a:p>
            <a:pPr marL="914400" marR="0" lvl="1" indent="-330200" algn="l" rtl="0">
              <a:lnSpc>
                <a:spcPct val="115000"/>
              </a:lnSpc>
              <a:spcBef>
                <a:spcPts val="0"/>
              </a:spcBef>
              <a:spcAft>
                <a:spcPts val="0"/>
              </a:spcAft>
              <a:buSzPts val="1600"/>
              <a:buChar char="○"/>
            </a:pPr>
            <a:r>
              <a:rPr lang="en-GB" sz="1600"/>
              <a:t>For example, single-threaded code but adaptively routed network</a:t>
            </a:r>
            <a:endParaRPr sz="160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9EAAD1-CB18-A64B-BEF2-CD58AA28F5CD}"/>
              </a:ext>
            </a:extLst>
          </p:cNvPr>
          <p:cNvSpPr>
            <a:spLocks noGrp="1"/>
          </p:cNvSpPr>
          <p:nvPr>
            <p:ph type="title"/>
          </p:nvPr>
        </p:nvSpPr>
        <p:spPr/>
        <p:txBody>
          <a:bodyPr/>
          <a:lstStyle/>
          <a:p>
            <a:r>
              <a:rPr lang="en-GB" dirty="0"/>
              <a:t>What about user-level threads?</a:t>
            </a:r>
          </a:p>
        </p:txBody>
      </p:sp>
      <p:sp>
        <p:nvSpPr>
          <p:cNvPr id="3" name="Text Placeholder 2">
            <a:extLst>
              <a:ext uri="{FF2B5EF4-FFF2-40B4-BE49-F238E27FC236}">
                <a16:creationId xmlns:a16="http://schemas.microsoft.com/office/drawing/2014/main" id="{11837C05-271D-A646-82CC-9EDE86CBF1C7}"/>
              </a:ext>
            </a:extLst>
          </p:cNvPr>
          <p:cNvSpPr>
            <a:spLocks noGrp="1"/>
          </p:cNvSpPr>
          <p:nvPr>
            <p:ph type="body" idx="1"/>
          </p:nvPr>
        </p:nvSpPr>
        <p:spPr>
          <a:noFill/>
          <a:ln>
            <a:noFill/>
          </a:ln>
        </p:spPr>
        <p:txBody>
          <a:bodyPr spcFirstLastPara="1" wrap="square" lIns="91425" tIns="91425" rIns="91425" bIns="91425" anchor="t" anchorCtr="0">
            <a:normAutofit/>
          </a:bodyPr>
          <a:lstStyle/>
          <a:p>
            <a:pPr indent="-330200">
              <a:buSzPts val="1600"/>
            </a:pPr>
            <a:r>
              <a:rPr lang="en-GB" sz="1600" dirty="0"/>
              <a:t>Can MPI reliably distinguish between different “threads”?</a:t>
            </a:r>
          </a:p>
          <a:p>
            <a:pPr indent="-330200">
              <a:buSzPts val="1600"/>
            </a:pPr>
            <a:r>
              <a:rPr lang="en-GB" sz="1600" dirty="0"/>
              <a:t>Can MPI reliably identify which “thread” is calling into MPI?</a:t>
            </a:r>
          </a:p>
          <a:p>
            <a:pPr indent="-330200">
              <a:buSzPts val="1600"/>
            </a:pPr>
            <a:r>
              <a:rPr lang="en-GB" sz="1600" dirty="0"/>
              <a:t>Can MPI reliably protect its internal data structures from “threads”?</a:t>
            </a:r>
          </a:p>
          <a:p>
            <a:pPr indent="-330200">
              <a:buSzPts val="1600"/>
            </a:pPr>
            <a:r>
              <a:rPr lang="en-GB" sz="1600" dirty="0"/>
              <a:t>Does support for “threads” require integration with the (user-level) threading library/runtime?</a:t>
            </a:r>
          </a:p>
          <a:p>
            <a:pPr indent="-330200">
              <a:buSzPts val="1600"/>
            </a:pPr>
            <a:r>
              <a:rPr lang="en-GB" sz="1600" dirty="0"/>
              <a:t>Does support for multiple types of “thread” require integration with multiple threading libraries/runtimes?</a:t>
            </a:r>
          </a:p>
          <a:p>
            <a:pPr indent="-330200">
              <a:buSzPts val="1600"/>
            </a:pPr>
            <a:r>
              <a:rPr lang="en-GB" sz="1600" dirty="0"/>
              <a:t>Does this create a combinatorial build problem?</a:t>
            </a:r>
          </a:p>
        </p:txBody>
      </p:sp>
      <p:sp>
        <p:nvSpPr>
          <p:cNvPr id="4" name="5-point Star 3">
            <a:extLst>
              <a:ext uri="{FF2B5EF4-FFF2-40B4-BE49-F238E27FC236}">
                <a16:creationId xmlns:a16="http://schemas.microsoft.com/office/drawing/2014/main" id="{9F68894F-399C-FD4A-9142-772725213C7A}"/>
              </a:ext>
            </a:extLst>
          </p:cNvPr>
          <p:cNvSpPr/>
          <p:nvPr/>
        </p:nvSpPr>
        <p:spPr>
          <a:xfrm>
            <a:off x="7626088" y="181451"/>
            <a:ext cx="1416423" cy="1416424"/>
          </a:xfrm>
          <a:prstGeom prst="star5">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GB" dirty="0"/>
              <a:t>New</a:t>
            </a:r>
          </a:p>
        </p:txBody>
      </p:sp>
    </p:spTree>
    <p:extLst>
      <p:ext uri="{BB962C8B-B14F-4D97-AF65-F5344CB8AC3E}">
        <p14:creationId xmlns:p14="http://schemas.microsoft.com/office/powerpoint/2010/main" val="7530919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14"/>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Where is the problem?</a:t>
            </a:r>
            <a:endParaRPr/>
          </a:p>
        </p:txBody>
      </p:sp>
      <p:pic>
        <p:nvPicPr>
          <p:cNvPr id="284" name="Google Shape;284;p14"/>
          <p:cNvPicPr preferRelativeResize="0"/>
          <p:nvPr/>
        </p:nvPicPr>
        <p:blipFill>
          <a:blip r:embed="rId3">
            <a:alphaModFix/>
          </a:blip>
          <a:stretch>
            <a:fillRect/>
          </a:stretch>
        </p:blipFill>
        <p:spPr>
          <a:xfrm>
            <a:off x="1354712" y="1209075"/>
            <a:ext cx="6434575" cy="3934424"/>
          </a:xfrm>
          <a:prstGeom prst="rect">
            <a:avLst/>
          </a:prstGeom>
          <a:noFill/>
          <a:ln>
            <a:noFill/>
          </a:ln>
        </p:spPr>
      </p:pic>
      <p:sp>
        <p:nvSpPr>
          <p:cNvPr id="285" name="Google Shape;285;p14"/>
          <p:cNvSpPr/>
          <p:nvPr/>
        </p:nvSpPr>
        <p:spPr>
          <a:xfrm rot="10800000">
            <a:off x="7789275" y="3875150"/>
            <a:ext cx="929700" cy="999300"/>
          </a:xfrm>
          <a:prstGeom prst="chevron">
            <a:avLst>
              <a:gd name="adj" fmla="val 50000"/>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87"/>
        <p:cNvGrpSpPr/>
        <p:nvPr/>
      </p:nvGrpSpPr>
      <p:grpSpPr>
        <a:xfrm>
          <a:off x="0" y="0"/>
          <a:ext cx="0" cy="0"/>
          <a:chOff x="0" y="0"/>
          <a:chExt cx="0" cy="0"/>
        </a:xfrm>
      </p:grpSpPr>
      <p:sp>
        <p:nvSpPr>
          <p:cNvPr id="388" name="Google Shape;388;p31"/>
          <p:cNvSpPr txBox="1">
            <a:spLocks noGrp="1"/>
          </p:cNvSpPr>
          <p:nvPr>
            <p:ph type="title"/>
          </p:nvPr>
        </p:nvSpPr>
        <p:spPr>
          <a:xfrm>
            <a:off x="824000" y="1613825"/>
            <a:ext cx="5857800" cy="18729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GB"/>
              <a:t>A little from camp A</a:t>
            </a:r>
            <a:br>
              <a:rPr lang="en-GB"/>
            </a:br>
            <a:r>
              <a:rPr lang="en-GB"/>
              <a:t>A little from camp B</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32"/>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fontScale="90000"/>
          </a:bodyPr>
          <a:lstStyle/>
          <a:p>
            <a:pPr marL="0" lvl="0" indent="0" algn="r" rtl="0">
              <a:spcBef>
                <a:spcPts val="0"/>
              </a:spcBef>
              <a:spcAft>
                <a:spcPts val="0"/>
              </a:spcAft>
              <a:buNone/>
            </a:pPr>
            <a:r>
              <a:rPr lang="en-GB"/>
              <a:t>Camp A — “I will have order”</a:t>
            </a:r>
            <a:br>
              <a:rPr lang="en-GB"/>
            </a:br>
            <a:r>
              <a:rPr lang="en-GB"/>
              <a:t>(Dolores Umbridge)</a:t>
            </a:r>
            <a:endParaRPr/>
          </a:p>
        </p:txBody>
      </p:sp>
      <p:sp>
        <p:nvSpPr>
          <p:cNvPr id="394" name="Google Shape;394;p32"/>
          <p:cNvSpPr txBox="1">
            <a:spLocks noGrp="1"/>
          </p:cNvSpPr>
          <p:nvPr>
            <p:ph type="body" idx="1"/>
          </p:nvPr>
        </p:nvSpPr>
        <p:spPr>
          <a:xfrm>
            <a:off x="3431850" y="1597875"/>
            <a:ext cx="4902600" cy="3545700"/>
          </a:xfrm>
          <a:prstGeom prst="rect">
            <a:avLst/>
          </a:prstGeom>
        </p:spPr>
        <p:txBody>
          <a:bodyPr spcFirstLastPara="1" wrap="square" lIns="91425" tIns="91425" rIns="91425" bIns="91425" anchor="t" anchorCtr="0">
            <a:normAutofit/>
          </a:bodyPr>
          <a:lstStyle/>
          <a:p>
            <a:pPr marL="457200" lvl="0" indent="-330200" algn="l" rtl="0">
              <a:spcBef>
                <a:spcPts val="0"/>
              </a:spcBef>
              <a:spcAft>
                <a:spcPts val="0"/>
              </a:spcAft>
              <a:buSzPts val="1600"/>
              <a:buChar char="●"/>
            </a:pPr>
            <a:r>
              <a:rPr lang="en-GB" sz="1600" dirty="0"/>
              <a:t>There is always a relative order for MPI calls</a:t>
            </a:r>
            <a:endParaRPr sz="1600" dirty="0"/>
          </a:p>
          <a:p>
            <a:pPr marL="457200" lvl="0" indent="0" algn="l" rtl="0">
              <a:spcBef>
                <a:spcPts val="1200"/>
              </a:spcBef>
              <a:spcAft>
                <a:spcPts val="0"/>
              </a:spcAft>
              <a:buNone/>
            </a:pPr>
            <a:endParaRPr sz="1600" dirty="0"/>
          </a:p>
          <a:p>
            <a:pPr marL="457200" lvl="0" indent="-330200" algn="l" rtl="0">
              <a:spcBef>
                <a:spcPts val="1200"/>
              </a:spcBef>
              <a:spcAft>
                <a:spcPts val="0"/>
              </a:spcAft>
              <a:buSzPts val="1600"/>
              <a:buChar char="●"/>
            </a:pPr>
            <a:r>
              <a:rPr lang="en-GB" sz="1600" dirty="0"/>
              <a:t>Also, an ordering can always be imposed</a:t>
            </a:r>
            <a:endParaRPr sz="1600" dirty="0"/>
          </a:p>
          <a:p>
            <a:pPr marL="457200" lvl="0" indent="0" algn="l" rtl="0">
              <a:spcBef>
                <a:spcPts val="1200"/>
              </a:spcBef>
              <a:spcAft>
                <a:spcPts val="0"/>
              </a:spcAft>
              <a:buNone/>
            </a:pPr>
            <a:endParaRPr sz="1600" dirty="0"/>
          </a:p>
          <a:p>
            <a:pPr marL="457200" lvl="0" indent="-330200" algn="l" rtl="0">
              <a:spcBef>
                <a:spcPts val="1200"/>
              </a:spcBef>
              <a:spcAft>
                <a:spcPts val="0"/>
              </a:spcAft>
              <a:buSzPts val="1600"/>
              <a:buChar char="●"/>
            </a:pPr>
            <a:r>
              <a:rPr lang="en-GB" sz="1600" dirty="0"/>
              <a:t>Parallel programming is hard enough as it is!</a:t>
            </a:r>
            <a:endParaRPr sz="1600" dirty="0"/>
          </a:p>
          <a:p>
            <a:pPr marL="457200" lvl="0" indent="0" algn="l" rtl="0">
              <a:spcBef>
                <a:spcPts val="1200"/>
              </a:spcBef>
              <a:spcAft>
                <a:spcPts val="0"/>
              </a:spcAft>
              <a:buNone/>
            </a:pPr>
            <a:endParaRPr sz="1600" dirty="0"/>
          </a:p>
          <a:p>
            <a:pPr marL="457200" lvl="0" indent="-330200" algn="l" rtl="0">
              <a:spcBef>
                <a:spcPts val="1200"/>
              </a:spcBef>
              <a:spcAft>
                <a:spcPts val="0"/>
              </a:spcAft>
              <a:buSzPts val="1600"/>
              <a:buChar char="●"/>
            </a:pPr>
            <a:r>
              <a:rPr lang="en-GB" sz="1600" dirty="0"/>
              <a:t>When the order is clear, MPI must not disobey</a:t>
            </a:r>
            <a:endParaRPr sz="1600" dirty="0"/>
          </a:p>
        </p:txBody>
      </p:sp>
      <p:pic>
        <p:nvPicPr>
          <p:cNvPr id="395" name="Google Shape;395;p32"/>
          <p:cNvPicPr preferRelativeResize="0"/>
          <p:nvPr/>
        </p:nvPicPr>
        <p:blipFill>
          <a:blip r:embed="rId3">
            <a:alphaModFix/>
          </a:blip>
          <a:stretch>
            <a:fillRect/>
          </a:stretch>
        </p:blipFill>
        <p:spPr>
          <a:xfrm>
            <a:off x="0" y="75"/>
            <a:ext cx="3431850" cy="51435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99"/>
        <p:cNvGrpSpPr/>
        <p:nvPr/>
      </p:nvGrpSpPr>
      <p:grpSpPr>
        <a:xfrm>
          <a:off x="0" y="0"/>
          <a:ext cx="0" cy="0"/>
          <a:chOff x="0" y="0"/>
          <a:chExt cx="0" cy="0"/>
        </a:xfrm>
      </p:grpSpPr>
      <p:sp>
        <p:nvSpPr>
          <p:cNvPr id="400" name="Google Shape;400;p33"/>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fontScale="90000"/>
          </a:bodyPr>
          <a:lstStyle/>
          <a:p>
            <a:pPr marL="0" lvl="0" indent="0" algn="r" rtl="0">
              <a:spcBef>
                <a:spcPts val="0"/>
              </a:spcBef>
              <a:spcAft>
                <a:spcPts val="0"/>
              </a:spcAft>
              <a:buNone/>
            </a:pPr>
            <a:r>
              <a:rPr lang="en-GB"/>
              <a:t>Camp B — “Freedom!”</a:t>
            </a:r>
            <a:br>
              <a:rPr lang="en-GB"/>
            </a:br>
            <a:r>
              <a:rPr lang="en-GB"/>
              <a:t>(William Wallace)</a:t>
            </a:r>
            <a:endParaRPr/>
          </a:p>
        </p:txBody>
      </p:sp>
      <p:pic>
        <p:nvPicPr>
          <p:cNvPr id="401" name="Google Shape;401;p33"/>
          <p:cNvPicPr preferRelativeResize="0"/>
          <p:nvPr/>
        </p:nvPicPr>
        <p:blipFill>
          <a:blip r:embed="rId3">
            <a:alphaModFix/>
          </a:blip>
          <a:stretch>
            <a:fillRect/>
          </a:stretch>
        </p:blipFill>
        <p:spPr>
          <a:xfrm>
            <a:off x="0" y="0"/>
            <a:ext cx="3413101" cy="5143501"/>
          </a:xfrm>
          <a:prstGeom prst="rect">
            <a:avLst/>
          </a:prstGeom>
          <a:noFill/>
          <a:ln>
            <a:noFill/>
          </a:ln>
        </p:spPr>
      </p:pic>
      <p:sp>
        <p:nvSpPr>
          <p:cNvPr id="402" name="Google Shape;402;p33"/>
          <p:cNvSpPr txBox="1">
            <a:spLocks noGrp="1"/>
          </p:cNvSpPr>
          <p:nvPr>
            <p:ph type="body" idx="1"/>
          </p:nvPr>
        </p:nvSpPr>
        <p:spPr>
          <a:xfrm>
            <a:off x="3413100" y="1597875"/>
            <a:ext cx="5730900" cy="3545700"/>
          </a:xfrm>
          <a:prstGeom prst="rect">
            <a:avLst/>
          </a:prstGeom>
        </p:spPr>
        <p:txBody>
          <a:bodyPr spcFirstLastPara="1" wrap="square" lIns="91425" tIns="91425" rIns="91425" bIns="91425" anchor="t" anchorCtr="0">
            <a:normAutofit/>
          </a:bodyPr>
          <a:lstStyle/>
          <a:p>
            <a:pPr marL="457200" lvl="0" indent="-330200" algn="l" rtl="0">
              <a:spcBef>
                <a:spcPts val="0"/>
              </a:spcBef>
              <a:spcAft>
                <a:spcPts val="0"/>
              </a:spcAft>
              <a:buSzPts val="1600"/>
              <a:buChar char="●"/>
            </a:pPr>
            <a:r>
              <a:rPr lang="en-GB" sz="1600" dirty="0"/>
              <a:t>MPI cannot differentiate forced from accidental</a:t>
            </a:r>
            <a:endParaRPr sz="1600" dirty="0"/>
          </a:p>
          <a:p>
            <a:pPr marL="457200" lvl="0" indent="0" algn="l" rtl="0">
              <a:spcBef>
                <a:spcPts val="1200"/>
              </a:spcBef>
              <a:spcAft>
                <a:spcPts val="0"/>
              </a:spcAft>
              <a:buNone/>
            </a:pPr>
            <a:endParaRPr sz="1600" dirty="0"/>
          </a:p>
          <a:p>
            <a:pPr marL="457200" lvl="0" indent="-330200" algn="l" rtl="0">
              <a:spcBef>
                <a:spcPts val="1200"/>
              </a:spcBef>
              <a:spcAft>
                <a:spcPts val="0"/>
              </a:spcAft>
              <a:buSzPts val="1600"/>
              <a:buChar char="●"/>
            </a:pPr>
            <a:r>
              <a:rPr lang="en-GB" sz="1600" dirty="0"/>
              <a:t>Determining programmer intent is impossible for MPI</a:t>
            </a:r>
            <a:endParaRPr sz="1600" dirty="0"/>
          </a:p>
          <a:p>
            <a:pPr marL="457200" lvl="0" indent="0" algn="l" rtl="0">
              <a:spcBef>
                <a:spcPts val="1200"/>
              </a:spcBef>
              <a:spcAft>
                <a:spcPts val="0"/>
              </a:spcAft>
              <a:buNone/>
            </a:pPr>
            <a:endParaRPr sz="1600" dirty="0"/>
          </a:p>
          <a:p>
            <a:pPr marL="457200" lvl="0" indent="-330200" algn="l" rtl="0">
              <a:spcBef>
                <a:spcPts val="1200"/>
              </a:spcBef>
              <a:spcAft>
                <a:spcPts val="0"/>
              </a:spcAft>
              <a:buSzPts val="1600"/>
              <a:buChar char="●"/>
            </a:pPr>
            <a:r>
              <a:rPr lang="en-GB" sz="1600" dirty="0"/>
              <a:t>Imposing and/or enforcing order costs performance</a:t>
            </a:r>
            <a:endParaRPr sz="1600" dirty="0"/>
          </a:p>
          <a:p>
            <a:pPr marL="457200" lvl="0" indent="0" algn="l" rtl="0">
              <a:spcBef>
                <a:spcPts val="1200"/>
              </a:spcBef>
              <a:spcAft>
                <a:spcPts val="0"/>
              </a:spcAft>
              <a:buNone/>
            </a:pPr>
            <a:endParaRPr sz="1600" dirty="0"/>
          </a:p>
          <a:p>
            <a:pPr marL="457200" lvl="0" indent="-330200" algn="l" rtl="0">
              <a:spcBef>
                <a:spcPts val="1200"/>
              </a:spcBef>
              <a:spcAft>
                <a:spcPts val="0"/>
              </a:spcAft>
              <a:buSzPts val="1600"/>
              <a:buChar char="●"/>
            </a:pPr>
            <a:r>
              <a:rPr lang="en-GB" sz="1600" dirty="0"/>
              <a:t>There are better ways to achieve order, e.g. tags</a:t>
            </a:r>
            <a:endParaRPr sz="1600"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06"/>
        <p:cNvGrpSpPr/>
        <p:nvPr/>
      </p:nvGrpSpPr>
      <p:grpSpPr>
        <a:xfrm>
          <a:off x="0" y="0"/>
          <a:ext cx="0" cy="0"/>
          <a:chOff x="0" y="0"/>
          <a:chExt cx="0" cy="0"/>
        </a:xfrm>
      </p:grpSpPr>
      <p:sp>
        <p:nvSpPr>
          <p:cNvPr id="407" name="Google Shape;407;p34"/>
          <p:cNvSpPr txBox="1">
            <a:spLocks noGrp="1"/>
          </p:cNvSpPr>
          <p:nvPr>
            <p:ph type="title"/>
          </p:nvPr>
        </p:nvSpPr>
        <p:spPr>
          <a:xfrm>
            <a:off x="824000" y="1613825"/>
            <a:ext cx="5857800" cy="18729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GB"/>
              <a:t>What can we do?</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35"/>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Tentative proposal(s)</a:t>
            </a:r>
            <a:endParaRPr/>
          </a:p>
        </p:txBody>
      </p:sp>
      <p:sp>
        <p:nvSpPr>
          <p:cNvPr id="413" name="Google Shape;413;p35"/>
          <p:cNvSpPr txBox="1">
            <a:spLocks noGrp="1"/>
          </p:cNvSpPr>
          <p:nvPr>
            <p:ph type="body" idx="1"/>
          </p:nvPr>
        </p:nvSpPr>
        <p:spPr>
          <a:xfrm>
            <a:off x="1303800" y="1597875"/>
            <a:ext cx="7030500" cy="3545700"/>
          </a:xfrm>
          <a:prstGeom prst="rect">
            <a:avLst/>
          </a:prstGeom>
        </p:spPr>
        <p:txBody>
          <a:bodyPr spcFirstLastPara="1" wrap="square" lIns="91425" tIns="91425" rIns="91425" bIns="91425" anchor="t" anchorCtr="0">
            <a:normAutofit/>
          </a:bodyPr>
          <a:lstStyle/>
          <a:p>
            <a:pPr marL="457200" marR="0" lvl="0" indent="-330200" algn="l" rtl="0">
              <a:lnSpc>
                <a:spcPct val="115000"/>
              </a:lnSpc>
              <a:spcBef>
                <a:spcPts val="0"/>
              </a:spcBef>
              <a:spcAft>
                <a:spcPts val="0"/>
              </a:spcAft>
              <a:buSzPts val="1600"/>
              <a:buAutoNum type="arabicParenR"/>
            </a:pPr>
            <a:r>
              <a:rPr lang="en-GB" sz="1600" dirty="0"/>
              <a:t>Modify the definition of the overtaking rule to clearly state camp A/B</a:t>
            </a:r>
            <a:endParaRPr sz="1600" dirty="0"/>
          </a:p>
          <a:p>
            <a:pPr marL="914400" marR="0" lvl="1" indent="-330200" algn="l" rtl="0">
              <a:lnSpc>
                <a:spcPct val="115000"/>
              </a:lnSpc>
              <a:spcBef>
                <a:spcPts val="0"/>
              </a:spcBef>
              <a:spcAft>
                <a:spcPts val="0"/>
              </a:spcAft>
              <a:buSzPts val="1600"/>
              <a:buAutoNum type="alphaLcParenR"/>
            </a:pPr>
            <a:r>
              <a:rPr lang="en-GB" sz="1600" dirty="0"/>
              <a:t>There is no consensus on which camp to choose</a:t>
            </a:r>
            <a:endParaRPr sz="1600" dirty="0"/>
          </a:p>
          <a:p>
            <a:pPr marL="914400" marR="0" lvl="1" indent="-330200" algn="l" rtl="0">
              <a:lnSpc>
                <a:spcPct val="115000"/>
              </a:lnSpc>
              <a:spcBef>
                <a:spcPts val="0"/>
              </a:spcBef>
              <a:spcAft>
                <a:spcPts val="0"/>
              </a:spcAft>
              <a:buSzPts val="1600"/>
              <a:buAutoNum type="alphaLcParenR"/>
            </a:pPr>
            <a:r>
              <a:rPr lang="en-GB" sz="1600" dirty="0"/>
              <a:t>Both break something we don’t want to break &lt;- bad</a:t>
            </a:r>
          </a:p>
          <a:p>
            <a:pPr marL="584200" marR="0" lvl="1" indent="0" algn="l" rtl="0">
              <a:lnSpc>
                <a:spcPct val="115000"/>
              </a:lnSpc>
              <a:spcBef>
                <a:spcPts val="0"/>
              </a:spcBef>
              <a:spcAft>
                <a:spcPts val="0"/>
              </a:spcAft>
              <a:buSzPts val="1600"/>
              <a:buNone/>
            </a:pPr>
            <a:endParaRPr sz="1600" dirty="0"/>
          </a:p>
          <a:p>
            <a:pPr marL="457200" marR="0" lvl="0" indent="-330200" algn="l" rtl="0">
              <a:lnSpc>
                <a:spcPct val="115000"/>
              </a:lnSpc>
              <a:spcBef>
                <a:spcPts val="1200"/>
              </a:spcBef>
              <a:spcAft>
                <a:spcPts val="0"/>
              </a:spcAft>
              <a:buSzPts val="1600"/>
              <a:buAutoNum type="arabicParenR"/>
            </a:pPr>
            <a:r>
              <a:rPr lang="en-GB" sz="1600" dirty="0"/>
              <a:t>Create new thread support levels</a:t>
            </a:r>
            <a:endParaRPr sz="1600" dirty="0"/>
          </a:p>
          <a:p>
            <a:pPr marL="914400" marR="0" lvl="1" indent="-330200" algn="l" rtl="0">
              <a:lnSpc>
                <a:spcPct val="115000"/>
              </a:lnSpc>
              <a:spcBef>
                <a:spcPts val="0"/>
              </a:spcBef>
              <a:spcAft>
                <a:spcPts val="0"/>
              </a:spcAft>
              <a:buSzPts val="1600"/>
              <a:buAutoNum type="alphaLcParenR"/>
            </a:pPr>
            <a:r>
              <a:rPr lang="en-GB" sz="1600" dirty="0"/>
              <a:t>Camp A is between MPI_THREAD_SERIALIZED and MPI_THREAD_MULTIPLE</a:t>
            </a:r>
            <a:endParaRPr sz="1600" dirty="0"/>
          </a:p>
          <a:p>
            <a:pPr marL="914400" marR="0" lvl="1" indent="-330200" algn="l" rtl="0">
              <a:lnSpc>
                <a:spcPct val="115000"/>
              </a:lnSpc>
              <a:spcBef>
                <a:spcPts val="0"/>
              </a:spcBef>
              <a:spcAft>
                <a:spcPts val="0"/>
              </a:spcAft>
              <a:buSzPts val="1600"/>
              <a:buAutoNum type="alphaLcParenR"/>
            </a:pPr>
            <a:r>
              <a:rPr lang="en-GB" sz="1600" dirty="0"/>
              <a:t>Camp B is greater than MPI_THREAD_MULTIPLE</a:t>
            </a:r>
            <a:endParaRPr sz="1600" dirty="0"/>
          </a:p>
          <a:p>
            <a:pPr marL="914400" lvl="1" indent="-330200" algn="l" rtl="0">
              <a:spcBef>
                <a:spcPts val="0"/>
              </a:spcBef>
              <a:spcAft>
                <a:spcPts val="0"/>
              </a:spcAft>
              <a:buSzPts val="1600"/>
              <a:buAutoNum type="alphaLcParenR"/>
            </a:pPr>
            <a:r>
              <a:rPr lang="en-GB" sz="1600" dirty="0"/>
              <a:t>MPI_THREAD_MULTIPLE is left alone — still ambiguous</a:t>
            </a:r>
            <a:endParaRPr sz="1600" dirty="0"/>
          </a:p>
          <a:p>
            <a:pPr marL="457200" lvl="0" indent="-330200" algn="l" rtl="0">
              <a:spcBef>
                <a:spcPts val="0"/>
              </a:spcBef>
              <a:spcAft>
                <a:spcPts val="0"/>
              </a:spcAft>
              <a:buSzPts val="1600"/>
              <a:buAutoNum type="arabicParenR"/>
            </a:pPr>
            <a:r>
              <a:rPr lang="en-GB" sz="1600" dirty="0"/>
              <a:t>New thread support levels are only permitted for sessions</a:t>
            </a:r>
            <a:endParaRPr sz="1600"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17"/>
        <p:cNvGrpSpPr/>
        <p:nvPr/>
      </p:nvGrpSpPr>
      <p:grpSpPr>
        <a:xfrm>
          <a:off x="0" y="0"/>
          <a:ext cx="0" cy="0"/>
          <a:chOff x="0" y="0"/>
          <a:chExt cx="0" cy="0"/>
        </a:xfrm>
      </p:grpSpPr>
      <p:sp>
        <p:nvSpPr>
          <p:cNvPr id="418" name="Google Shape;418;p36"/>
          <p:cNvSpPr txBox="1">
            <a:spLocks noGrp="1"/>
          </p:cNvSpPr>
          <p:nvPr>
            <p:ph type="title"/>
          </p:nvPr>
        </p:nvSpPr>
        <p:spPr>
          <a:xfrm>
            <a:off x="1388625" y="772725"/>
            <a:ext cx="6366900" cy="18633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GB"/>
              <a:t>16%</a:t>
            </a:r>
            <a:endParaRPr/>
          </a:p>
        </p:txBody>
      </p:sp>
      <p:sp>
        <p:nvSpPr>
          <p:cNvPr id="419" name="Google Shape;419;p36"/>
          <p:cNvSpPr txBox="1">
            <a:spLocks noGrp="1"/>
          </p:cNvSpPr>
          <p:nvPr>
            <p:ph type="body" idx="1"/>
          </p:nvPr>
        </p:nvSpPr>
        <p:spPr>
          <a:xfrm>
            <a:off x="1388625" y="2712300"/>
            <a:ext cx="6366900" cy="1111200"/>
          </a:xfrm>
          <a:prstGeom prst="rect">
            <a:avLst/>
          </a:prstGeom>
        </p:spPr>
        <p:txBody>
          <a:bodyPr spcFirstLastPara="1" wrap="square" lIns="91425" tIns="91425" rIns="91425" bIns="91425" anchor="t" anchorCtr="0">
            <a:normAutofit lnSpcReduction="10000"/>
          </a:bodyPr>
          <a:lstStyle/>
          <a:p>
            <a:pPr marL="0" lvl="0" indent="0" algn="ctr" rtl="0">
              <a:spcBef>
                <a:spcPts val="0"/>
              </a:spcBef>
              <a:spcAft>
                <a:spcPts val="1200"/>
              </a:spcAft>
              <a:buNone/>
            </a:pPr>
            <a:r>
              <a:rPr lang="en-GB" sz="4800"/>
              <a:t>Questions?</a:t>
            </a:r>
            <a:endParaRPr sz="480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9EAAD1-CB18-A64B-BEF2-CD58AA28F5CD}"/>
              </a:ext>
            </a:extLst>
          </p:cNvPr>
          <p:cNvSpPr>
            <a:spLocks noGrp="1"/>
          </p:cNvSpPr>
          <p:nvPr>
            <p:ph type="title"/>
          </p:nvPr>
        </p:nvSpPr>
        <p:spPr/>
        <p:txBody>
          <a:bodyPr/>
          <a:lstStyle/>
          <a:p>
            <a:r>
              <a:rPr lang="en-GB" dirty="0"/>
              <a:t>What about the receiver-side?</a:t>
            </a:r>
          </a:p>
        </p:txBody>
      </p:sp>
      <p:sp>
        <p:nvSpPr>
          <p:cNvPr id="3" name="Text Placeholder 2">
            <a:extLst>
              <a:ext uri="{FF2B5EF4-FFF2-40B4-BE49-F238E27FC236}">
                <a16:creationId xmlns:a16="http://schemas.microsoft.com/office/drawing/2014/main" id="{11837C05-271D-A646-82CC-9EDE86CBF1C7}"/>
              </a:ext>
            </a:extLst>
          </p:cNvPr>
          <p:cNvSpPr>
            <a:spLocks noGrp="1"/>
          </p:cNvSpPr>
          <p:nvPr>
            <p:ph type="body" idx="1"/>
          </p:nvPr>
        </p:nvSpPr>
        <p:spPr>
          <a:xfrm>
            <a:off x="1303800" y="1597875"/>
            <a:ext cx="7030500" cy="2933775"/>
          </a:xfrm>
          <a:noFill/>
          <a:ln>
            <a:noFill/>
          </a:ln>
        </p:spPr>
        <p:txBody>
          <a:bodyPr spcFirstLastPara="1" wrap="square" lIns="91425" tIns="91425" rIns="91425" bIns="91425" anchor="t" anchorCtr="0">
            <a:normAutofit/>
          </a:bodyPr>
          <a:lstStyle/>
          <a:p>
            <a:pPr marL="469900" indent="-342900">
              <a:buSzPts val="1600"/>
              <a:buFont typeface="+mj-lt"/>
              <a:buAutoNum type="arabicParenR"/>
            </a:pPr>
            <a:r>
              <a:rPr lang="en-GB" sz="1600" dirty="0"/>
              <a:t>We need a detailed treatment of the receive-side for the multithreaded sender (with single-threaded receiver) example codes.</a:t>
            </a:r>
          </a:p>
          <a:p>
            <a:pPr lvl="1" indent="-330200">
              <a:buSzPts val="1600"/>
            </a:pPr>
            <a:r>
              <a:rPr lang="en-GB" sz="1400" dirty="0"/>
              <a:t>Walk through all the ways to insert/remove items in the receiver’s “queue”</a:t>
            </a:r>
          </a:p>
          <a:p>
            <a:pPr lvl="1" indent="-330200">
              <a:buSzPts val="1600"/>
            </a:pPr>
            <a:r>
              <a:rPr lang="en-GB" sz="1400" dirty="0"/>
              <a:t>Decide required/permitted/prohibited for each (with Standard references)</a:t>
            </a:r>
          </a:p>
          <a:p>
            <a:pPr marL="469900" indent="-342900">
              <a:buSzPts val="1600"/>
              <a:buFont typeface="+mj-lt"/>
              <a:buAutoNum type="arabicParenR"/>
            </a:pPr>
            <a:r>
              <a:rPr lang="en-GB" sz="1600" dirty="0"/>
              <a:t>We need a detailed treatment of both sides of a multithreaded receiver (with single-threaded sender) example code.</a:t>
            </a:r>
          </a:p>
          <a:p>
            <a:pPr lvl="1" indent="-330200">
              <a:buSzPts val="1600"/>
            </a:pPr>
            <a:r>
              <a:rPr lang="en-GB" sz="1400" dirty="0"/>
              <a:t>Matching must be done by the receiver MPI process; does that change things significantly? If so, why and how?</a:t>
            </a:r>
          </a:p>
          <a:p>
            <a:pPr marL="469900" indent="-342900">
              <a:buSzPts val="1600"/>
              <a:buFont typeface="+mj-lt"/>
              <a:buAutoNum type="arabicParenR"/>
            </a:pPr>
            <a:r>
              <a:rPr lang="en-GB" sz="1600" dirty="0"/>
              <a:t>We need a detailed treatment of both sides of a multithreaded sender &amp; multithreaded receiver example code.</a:t>
            </a:r>
          </a:p>
        </p:txBody>
      </p:sp>
      <p:sp>
        <p:nvSpPr>
          <p:cNvPr id="4" name="5-point Star 3">
            <a:extLst>
              <a:ext uri="{FF2B5EF4-FFF2-40B4-BE49-F238E27FC236}">
                <a16:creationId xmlns:a16="http://schemas.microsoft.com/office/drawing/2014/main" id="{9F68894F-399C-FD4A-9142-772725213C7A}"/>
              </a:ext>
            </a:extLst>
          </p:cNvPr>
          <p:cNvSpPr/>
          <p:nvPr/>
        </p:nvSpPr>
        <p:spPr>
          <a:xfrm>
            <a:off x="7626088" y="181451"/>
            <a:ext cx="1416423" cy="1416424"/>
          </a:xfrm>
          <a:prstGeom prst="star5">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GB" dirty="0"/>
              <a:t>New</a:t>
            </a:r>
          </a:p>
        </p:txBody>
      </p:sp>
    </p:spTree>
    <p:extLst>
      <p:ext uri="{BB962C8B-B14F-4D97-AF65-F5344CB8AC3E}">
        <p14:creationId xmlns:p14="http://schemas.microsoft.com/office/powerpoint/2010/main" val="11925691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9EAAD1-CB18-A64B-BEF2-CD58AA28F5CD}"/>
              </a:ext>
            </a:extLst>
          </p:cNvPr>
          <p:cNvSpPr>
            <a:spLocks noGrp="1"/>
          </p:cNvSpPr>
          <p:nvPr>
            <p:ph type="title"/>
          </p:nvPr>
        </p:nvSpPr>
        <p:spPr/>
        <p:txBody>
          <a:bodyPr/>
          <a:lstStyle/>
          <a:p>
            <a:r>
              <a:rPr lang="en-GB" dirty="0"/>
              <a:t>Which camp is right?</a:t>
            </a:r>
          </a:p>
        </p:txBody>
      </p:sp>
      <p:sp>
        <p:nvSpPr>
          <p:cNvPr id="3" name="Text Placeholder 2">
            <a:extLst>
              <a:ext uri="{FF2B5EF4-FFF2-40B4-BE49-F238E27FC236}">
                <a16:creationId xmlns:a16="http://schemas.microsoft.com/office/drawing/2014/main" id="{11837C05-271D-A646-82CC-9EDE86CBF1C7}"/>
              </a:ext>
            </a:extLst>
          </p:cNvPr>
          <p:cNvSpPr>
            <a:spLocks noGrp="1"/>
          </p:cNvSpPr>
          <p:nvPr>
            <p:ph type="body" idx="1"/>
          </p:nvPr>
        </p:nvSpPr>
        <p:spPr>
          <a:xfrm>
            <a:off x="1303800" y="1597875"/>
            <a:ext cx="7030500" cy="2933775"/>
          </a:xfrm>
          <a:noFill/>
          <a:ln>
            <a:noFill/>
          </a:ln>
        </p:spPr>
        <p:txBody>
          <a:bodyPr spcFirstLastPara="1" wrap="square" lIns="91425" tIns="91425" rIns="91425" bIns="91425" anchor="t" anchorCtr="0">
            <a:normAutofit/>
          </a:bodyPr>
          <a:lstStyle/>
          <a:p>
            <a:pPr marL="469900" indent="-342900">
              <a:buSzPts val="1600"/>
              <a:buFont typeface="+mj-lt"/>
              <a:buAutoNum type="arabicParenR"/>
            </a:pPr>
            <a:r>
              <a:rPr lang="en-GB" sz="1600" dirty="0"/>
              <a:t>We need to lead the discussion away from “which camp is right?”</a:t>
            </a:r>
          </a:p>
          <a:p>
            <a:pPr marL="584200" lvl="1" indent="0">
              <a:buSzPts val="1600"/>
              <a:buNone/>
            </a:pPr>
            <a:endParaRPr lang="en-GB" sz="1400" dirty="0"/>
          </a:p>
          <a:p>
            <a:pPr marL="469900" indent="-342900">
              <a:buSzPts val="1600"/>
              <a:buFont typeface="+mj-lt"/>
              <a:buAutoNum type="arabicParenR"/>
            </a:pPr>
            <a:r>
              <a:rPr lang="en-GB" sz="1600" dirty="0"/>
              <a:t>We should discover the pros and cons for choosing each approach.</a:t>
            </a:r>
          </a:p>
          <a:p>
            <a:pPr lvl="1" indent="-330200">
              <a:buSzPts val="1600"/>
            </a:pPr>
            <a:endParaRPr lang="en-GB" sz="1400" dirty="0"/>
          </a:p>
          <a:p>
            <a:pPr marL="469900" indent="-342900">
              <a:buSzPts val="1600"/>
              <a:buFont typeface="+mj-lt"/>
              <a:buAutoNum type="arabicParenR"/>
            </a:pPr>
            <a:r>
              <a:rPr lang="en-GB" sz="1600" dirty="0"/>
              <a:t>We should discuss ways to offer both approaches in future.</a:t>
            </a:r>
          </a:p>
          <a:p>
            <a:pPr marL="927100" lvl="1" indent="-342900">
              <a:buSzPts val="1600"/>
            </a:pPr>
            <a:endParaRPr lang="en-GB" sz="1400" dirty="0"/>
          </a:p>
        </p:txBody>
      </p:sp>
      <p:sp>
        <p:nvSpPr>
          <p:cNvPr id="4" name="5-point Star 3">
            <a:extLst>
              <a:ext uri="{FF2B5EF4-FFF2-40B4-BE49-F238E27FC236}">
                <a16:creationId xmlns:a16="http://schemas.microsoft.com/office/drawing/2014/main" id="{9F68894F-399C-FD4A-9142-772725213C7A}"/>
              </a:ext>
            </a:extLst>
          </p:cNvPr>
          <p:cNvSpPr/>
          <p:nvPr/>
        </p:nvSpPr>
        <p:spPr>
          <a:xfrm>
            <a:off x="7626088" y="181451"/>
            <a:ext cx="1416423" cy="1416424"/>
          </a:xfrm>
          <a:prstGeom prst="star5">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GB" dirty="0"/>
              <a:t>New</a:t>
            </a:r>
          </a:p>
        </p:txBody>
      </p:sp>
    </p:spTree>
    <p:extLst>
      <p:ext uri="{BB962C8B-B14F-4D97-AF65-F5344CB8AC3E}">
        <p14:creationId xmlns:p14="http://schemas.microsoft.com/office/powerpoint/2010/main" val="26440175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15"/>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Single-threaded example</a:t>
            </a:r>
            <a:endParaRPr/>
          </a:p>
        </p:txBody>
      </p:sp>
      <p:sp>
        <p:nvSpPr>
          <p:cNvPr id="291" name="Google Shape;291;p15"/>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292" name="Google Shape;292;p15"/>
          <p:cNvPicPr preferRelativeResize="0"/>
          <p:nvPr/>
        </p:nvPicPr>
        <p:blipFill>
          <a:blip r:embed="rId3">
            <a:alphaModFix/>
          </a:blip>
          <a:stretch>
            <a:fillRect/>
          </a:stretch>
        </p:blipFill>
        <p:spPr>
          <a:xfrm>
            <a:off x="47625" y="1165263"/>
            <a:ext cx="9048750" cy="36861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16"/>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dirty="0"/>
              <a:t>What about matching rules?</a:t>
            </a:r>
            <a:endParaRPr dirty="0"/>
          </a:p>
        </p:txBody>
      </p:sp>
      <p:sp>
        <p:nvSpPr>
          <p:cNvPr id="298" name="Google Shape;298;p16"/>
          <p:cNvSpPr txBox="1">
            <a:spLocks noGrp="1"/>
          </p:cNvSpPr>
          <p:nvPr>
            <p:ph type="body" idx="1"/>
          </p:nvPr>
        </p:nvSpPr>
        <p:spPr>
          <a:xfrm>
            <a:off x="1303800" y="1597875"/>
            <a:ext cx="7030500" cy="3545700"/>
          </a:xfrm>
          <a:prstGeom prst="rect">
            <a:avLst/>
          </a:prstGeom>
        </p:spPr>
        <p:txBody>
          <a:bodyPr spcFirstLastPara="1" wrap="square" lIns="91425" tIns="91425" rIns="91425" bIns="91425" anchor="t" anchorCtr="0">
            <a:normAutofit lnSpcReduction="10000"/>
          </a:bodyPr>
          <a:lstStyle/>
          <a:p>
            <a:pPr marL="457200" lvl="0" indent="-330200" algn="l" rtl="0">
              <a:spcBef>
                <a:spcPts val="0"/>
              </a:spcBef>
              <a:spcAft>
                <a:spcPts val="0"/>
              </a:spcAft>
              <a:buSzPts val="1600"/>
              <a:buChar char="●"/>
            </a:pPr>
            <a:r>
              <a:rPr lang="en-GB" sz="1600" dirty="0"/>
              <a:t>There is no debate about the meaning of matching rules</a:t>
            </a:r>
            <a:endParaRPr sz="1600" dirty="0"/>
          </a:p>
          <a:p>
            <a:pPr marL="914400" lvl="1" indent="-330200" algn="l" rtl="0">
              <a:spcBef>
                <a:spcPts val="0"/>
              </a:spcBef>
              <a:spcAft>
                <a:spcPts val="0"/>
              </a:spcAft>
              <a:buSzPts val="1600"/>
              <a:buChar char="○"/>
            </a:pPr>
            <a:r>
              <a:rPr lang="en-GB" sz="1600" dirty="0"/>
              <a:t>If using different communicators, then there is no ambiguity</a:t>
            </a:r>
            <a:endParaRPr sz="1600" dirty="0"/>
          </a:p>
          <a:p>
            <a:pPr marL="914400" lvl="1" indent="-330200" algn="l" rtl="0">
              <a:spcBef>
                <a:spcPts val="0"/>
              </a:spcBef>
              <a:spcAft>
                <a:spcPts val="0"/>
              </a:spcAft>
              <a:buSzPts val="1600"/>
              <a:buChar char="○"/>
            </a:pPr>
            <a:r>
              <a:rPr lang="en-GB" sz="1600" dirty="0"/>
              <a:t>If using different explicit tag values at the receiver, then there is no ambiguity</a:t>
            </a:r>
            <a:endParaRPr sz="1600" dirty="0"/>
          </a:p>
          <a:p>
            <a:pPr marL="914400" lvl="1" indent="-330200" algn="l" rtl="0">
              <a:spcBef>
                <a:spcPts val="0"/>
              </a:spcBef>
              <a:spcAft>
                <a:spcPts val="0"/>
              </a:spcAft>
              <a:buSzPts val="1600"/>
              <a:buChar char="○"/>
            </a:pPr>
            <a:r>
              <a:rPr lang="en-GB" sz="1600" dirty="0"/>
              <a:t>If using different source or </a:t>
            </a:r>
            <a:r>
              <a:rPr lang="en-GB" sz="1600" dirty="0" err="1"/>
              <a:t>dest</a:t>
            </a:r>
            <a:r>
              <a:rPr lang="en-GB" sz="1600" dirty="0"/>
              <a:t>, then there is no ambiguity</a:t>
            </a:r>
            <a:endParaRPr sz="1600" dirty="0"/>
          </a:p>
          <a:p>
            <a:pPr marL="914400" lvl="0" indent="0" algn="l" rtl="0">
              <a:spcBef>
                <a:spcPts val="1200"/>
              </a:spcBef>
              <a:spcAft>
                <a:spcPts val="0"/>
              </a:spcAft>
              <a:buNone/>
            </a:pPr>
            <a:endParaRPr sz="1600" dirty="0"/>
          </a:p>
          <a:p>
            <a:pPr marL="457200" lvl="0" indent="-330200" algn="l" rtl="0">
              <a:spcBef>
                <a:spcPts val="1200"/>
              </a:spcBef>
              <a:spcAft>
                <a:spcPts val="0"/>
              </a:spcAft>
              <a:buSzPts val="1600"/>
              <a:buChar char="●"/>
            </a:pPr>
            <a:r>
              <a:rPr lang="en-GB" sz="1600" dirty="0"/>
              <a:t>There is no debate about the (single-threaded) example code</a:t>
            </a:r>
            <a:endParaRPr sz="1600" dirty="0"/>
          </a:p>
          <a:p>
            <a:pPr marL="914400" lvl="1" indent="-330200" algn="l" rtl="0">
              <a:spcBef>
                <a:spcPts val="0"/>
              </a:spcBef>
              <a:spcAft>
                <a:spcPts val="0"/>
              </a:spcAft>
              <a:buSzPts val="1600"/>
              <a:buChar char="○"/>
            </a:pPr>
            <a:r>
              <a:rPr lang="en-GB" sz="1600" dirty="0"/>
              <a:t>If both MPI calls a made from the same thread, then there is no ambiguity</a:t>
            </a:r>
            <a:endParaRPr sz="1600" dirty="0"/>
          </a:p>
          <a:p>
            <a:pPr marL="914400" lvl="1" indent="-330200" algn="l" rtl="0">
              <a:spcBef>
                <a:spcPts val="0"/>
              </a:spcBef>
              <a:spcAft>
                <a:spcPts val="0"/>
              </a:spcAft>
              <a:buSzPts val="1600"/>
              <a:buChar char="○"/>
            </a:pPr>
            <a:r>
              <a:rPr lang="en-GB" sz="1600" dirty="0"/>
              <a:t>If the thread support level is MPI_THREAD_SINGLE or MPI_THREAD_FUNNELED, then there is no ambiguity</a:t>
            </a:r>
            <a:endParaRPr sz="16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17"/>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Multi-threaded example(s)</a:t>
            </a:r>
            <a:endParaRPr/>
          </a:p>
        </p:txBody>
      </p:sp>
      <p:sp>
        <p:nvSpPr>
          <p:cNvPr id="304" name="Google Shape;304;p17"/>
          <p:cNvSpPr txBox="1">
            <a:spLocks noGrp="1"/>
          </p:cNvSpPr>
          <p:nvPr>
            <p:ph type="body" idx="1"/>
          </p:nvPr>
        </p:nvSpPr>
        <p:spPr>
          <a:xfrm rot="-900365">
            <a:off x="2229207" y="2172540"/>
            <a:ext cx="4685586" cy="1873782"/>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1200"/>
              </a:spcAft>
              <a:buNone/>
            </a:pPr>
            <a:r>
              <a:rPr lang="en-GB" sz="9000">
                <a:solidFill>
                  <a:schemeClr val="accent2"/>
                </a:solidFill>
              </a:rPr>
              <a:t>Missing</a:t>
            </a:r>
            <a:endParaRPr sz="9000">
              <a:solidFill>
                <a:schemeClr val="accent2"/>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08"/>
        <p:cNvGrpSpPr/>
        <p:nvPr/>
      </p:nvGrpSpPr>
      <p:grpSpPr>
        <a:xfrm>
          <a:off x="0" y="0"/>
          <a:ext cx="0" cy="0"/>
          <a:chOff x="0" y="0"/>
          <a:chExt cx="0" cy="0"/>
        </a:xfrm>
      </p:grpSpPr>
      <p:sp>
        <p:nvSpPr>
          <p:cNvPr id="309" name="Google Shape;309;p18"/>
          <p:cNvSpPr txBox="1">
            <a:spLocks noGrp="1"/>
          </p:cNvSpPr>
          <p:nvPr>
            <p:ph type="title"/>
          </p:nvPr>
        </p:nvSpPr>
        <p:spPr>
          <a:xfrm>
            <a:off x="824000" y="1613825"/>
            <a:ext cx="5857800" cy="187290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GB"/>
              <a:t>Let’s fix that oversight</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13"/>
        <p:cNvGrpSpPr/>
        <p:nvPr/>
      </p:nvGrpSpPr>
      <p:grpSpPr>
        <a:xfrm>
          <a:off x="0" y="0"/>
          <a:ext cx="0" cy="0"/>
          <a:chOff x="0" y="0"/>
          <a:chExt cx="0" cy="0"/>
        </a:xfrm>
      </p:grpSpPr>
      <p:sp>
        <p:nvSpPr>
          <p:cNvPr id="314" name="Google Shape;314;p19"/>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Multi-threaded example (1st try)</a:t>
            </a:r>
            <a:endParaRPr/>
          </a:p>
        </p:txBody>
      </p:sp>
      <p:sp>
        <p:nvSpPr>
          <p:cNvPr id="315" name="Google Shape;315;p19"/>
          <p:cNvSpPr txBox="1">
            <a:spLocks noGrp="1"/>
          </p:cNvSpPr>
          <p:nvPr>
            <p:ph type="body" idx="1"/>
          </p:nvPr>
        </p:nvSpPr>
        <p:spPr>
          <a:xfrm>
            <a:off x="1303799" y="1156650"/>
            <a:ext cx="7654464" cy="3479644"/>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1200"/>
              </a:spcAft>
              <a:buNone/>
            </a:pPr>
            <a:r>
              <a:rPr lang="en-GB" dirty="0"/>
              <a:t>CALL MPI_COMM_RANK(comm, rank, </a:t>
            </a:r>
            <a:r>
              <a:rPr lang="en-GB" dirty="0" err="1"/>
              <a:t>ierr</a:t>
            </a:r>
            <a:r>
              <a:rPr lang="en-GB" dirty="0"/>
              <a:t>)</a:t>
            </a:r>
            <a:br>
              <a:rPr lang="en-GB" dirty="0"/>
            </a:br>
            <a:r>
              <a:rPr lang="en-GB" dirty="0"/>
              <a:t>IF (rank .EQ. 0) THEN</a:t>
            </a:r>
            <a:br>
              <a:rPr lang="en-GB" dirty="0"/>
            </a:br>
            <a:r>
              <a:rPr lang="en-GB" dirty="0"/>
              <a:t>    </a:t>
            </a:r>
            <a:r>
              <a:rPr lang="en-GB" dirty="0">
                <a:solidFill>
                  <a:schemeClr val="accent6"/>
                </a:solidFill>
              </a:rPr>
              <a:t>!$OMP PARALLEL DEFAULT(SHARED) THREADPRIVATE(</a:t>
            </a:r>
            <a:r>
              <a:rPr lang="en-GB" dirty="0" err="1">
                <a:solidFill>
                  <a:schemeClr val="accent6"/>
                </a:solidFill>
              </a:rPr>
              <a:t>tid</a:t>
            </a:r>
            <a:r>
              <a:rPr lang="en-GB" dirty="0">
                <a:solidFill>
                  <a:schemeClr val="accent6"/>
                </a:solidFill>
              </a:rPr>
              <a:t>, </a:t>
            </a:r>
            <a:r>
              <a:rPr lang="en-GB" dirty="0" err="1">
                <a:solidFill>
                  <a:schemeClr val="accent6"/>
                </a:solidFill>
              </a:rPr>
              <a:t>ierr</a:t>
            </a:r>
            <a:r>
              <a:rPr lang="en-GB" dirty="0">
                <a:solidFill>
                  <a:schemeClr val="accent6"/>
                </a:solidFill>
              </a:rPr>
              <a:t>) NUM_THREADS(2)</a:t>
            </a:r>
            <a:br>
              <a:rPr lang="en-GB" dirty="0">
                <a:solidFill>
                  <a:schemeClr val="accent6"/>
                </a:solidFill>
              </a:rPr>
            </a:br>
            <a:r>
              <a:rPr lang="en-GB" dirty="0">
                <a:solidFill>
                  <a:schemeClr val="accent6"/>
                </a:solidFill>
              </a:rPr>
              <a:t>    !$ </a:t>
            </a:r>
            <a:r>
              <a:rPr lang="en-GB" dirty="0" err="1">
                <a:solidFill>
                  <a:schemeClr val="accent6"/>
                </a:solidFill>
              </a:rPr>
              <a:t>tid</a:t>
            </a:r>
            <a:r>
              <a:rPr lang="en-GB" dirty="0">
                <a:solidFill>
                  <a:schemeClr val="accent6"/>
                </a:solidFill>
              </a:rPr>
              <a:t> = </a:t>
            </a:r>
            <a:r>
              <a:rPr lang="en-GB" dirty="0" err="1">
                <a:solidFill>
                  <a:schemeClr val="accent6"/>
                </a:solidFill>
              </a:rPr>
              <a:t>OMP_get_thread_num</a:t>
            </a:r>
            <a:r>
              <a:rPr lang="en-GB" dirty="0">
                <a:solidFill>
                  <a:schemeClr val="accent6"/>
                </a:solidFill>
              </a:rPr>
              <a:t>()</a:t>
            </a:r>
            <a:br>
              <a:rPr lang="en-GB" dirty="0">
                <a:solidFill>
                  <a:schemeClr val="accent6"/>
                </a:solidFill>
              </a:rPr>
            </a:br>
            <a:r>
              <a:rPr lang="en-GB" dirty="0">
                <a:solidFill>
                  <a:schemeClr val="accent6"/>
                </a:solidFill>
              </a:rPr>
              <a:t>    !$ IF (</a:t>
            </a:r>
            <a:r>
              <a:rPr lang="en-GB" dirty="0" err="1">
                <a:solidFill>
                  <a:schemeClr val="accent6"/>
                </a:solidFill>
              </a:rPr>
              <a:t>tid</a:t>
            </a:r>
            <a:r>
              <a:rPr lang="en-GB" dirty="0">
                <a:solidFill>
                  <a:schemeClr val="accent6"/>
                </a:solidFill>
              </a:rPr>
              <a:t> .EQ. 0) THEN</a:t>
            </a:r>
            <a:br>
              <a:rPr lang="en-GB" dirty="0">
                <a:solidFill>
                  <a:schemeClr val="accent6"/>
                </a:solidFill>
              </a:rPr>
            </a:br>
            <a:r>
              <a:rPr lang="en-GB" dirty="0"/>
              <a:t>        CALL MPI_BSEND(buf1, count, MPI_REAL, 1, tag, comm, </a:t>
            </a:r>
            <a:r>
              <a:rPr lang="en-GB" dirty="0" err="1"/>
              <a:t>ierr</a:t>
            </a:r>
            <a:r>
              <a:rPr lang="en-GB" dirty="0"/>
              <a:t>)</a:t>
            </a:r>
            <a:br>
              <a:rPr lang="en-GB" dirty="0"/>
            </a:br>
            <a:r>
              <a:rPr lang="en-GB" dirty="0">
                <a:solidFill>
                  <a:schemeClr val="accent6"/>
                </a:solidFill>
              </a:rPr>
              <a:t>    !$ ELSEIF (</a:t>
            </a:r>
            <a:r>
              <a:rPr lang="en-GB" dirty="0" err="1">
                <a:solidFill>
                  <a:schemeClr val="accent6"/>
                </a:solidFill>
              </a:rPr>
              <a:t>tid</a:t>
            </a:r>
            <a:r>
              <a:rPr lang="en-GB" dirty="0">
                <a:solidFill>
                  <a:schemeClr val="accent6"/>
                </a:solidFill>
              </a:rPr>
              <a:t> .EQ. 1) THEN</a:t>
            </a:r>
            <a:br>
              <a:rPr lang="en-GB" dirty="0">
                <a:solidFill>
                  <a:schemeClr val="accent6"/>
                </a:solidFill>
              </a:rPr>
            </a:br>
            <a:r>
              <a:rPr lang="en-GB" dirty="0"/>
              <a:t>        CALL MPI_BSEND(buf2, count, MPI_REAL, 1, tag, comm, </a:t>
            </a:r>
            <a:r>
              <a:rPr lang="en-GB" dirty="0" err="1"/>
              <a:t>ierr</a:t>
            </a:r>
            <a:r>
              <a:rPr lang="en-GB" dirty="0"/>
              <a:t>)</a:t>
            </a:r>
            <a:br>
              <a:rPr lang="en-GB" dirty="0"/>
            </a:br>
            <a:r>
              <a:rPr lang="en-GB" dirty="0">
                <a:solidFill>
                  <a:schemeClr val="accent6"/>
                </a:solidFill>
              </a:rPr>
              <a:t>    !$ ENDIF</a:t>
            </a:r>
            <a:br>
              <a:rPr lang="en-GB" dirty="0">
                <a:solidFill>
                  <a:schemeClr val="accent6"/>
                </a:solidFill>
              </a:rPr>
            </a:br>
            <a:r>
              <a:rPr lang="en-GB" dirty="0">
                <a:solidFill>
                  <a:schemeClr val="accent6"/>
                </a:solidFill>
              </a:rPr>
              <a:t>    !$OMP END PARALLEL</a:t>
            </a:r>
            <a:br>
              <a:rPr lang="en-GB" dirty="0">
                <a:solidFill>
                  <a:schemeClr val="accent6"/>
                </a:solidFill>
              </a:rPr>
            </a:br>
            <a:r>
              <a:rPr lang="en-GB" dirty="0"/>
              <a:t>ELSEIF (rank .EQ. 1) THEN</a:t>
            </a:r>
            <a:br>
              <a:rPr lang="en-GB" dirty="0"/>
            </a:br>
            <a:r>
              <a:rPr lang="en-GB" dirty="0"/>
              <a:t>    CALL MPI_RECV(buf1, count, MPI_REAL, 0, MPI_ANY_TAG, comm, status, </a:t>
            </a:r>
            <a:r>
              <a:rPr lang="en-GB" dirty="0" err="1"/>
              <a:t>ierr</a:t>
            </a:r>
            <a:r>
              <a:rPr lang="en-GB" dirty="0"/>
              <a:t>)</a:t>
            </a:r>
            <a:br>
              <a:rPr lang="en-GB" dirty="0"/>
            </a:br>
            <a:r>
              <a:rPr lang="en-GB" dirty="0"/>
              <a:t>    CALL MPI_RECV(buf2, count, MPI_REAL, 0, tag, comm, status, </a:t>
            </a:r>
            <a:r>
              <a:rPr lang="en-GB" dirty="0" err="1"/>
              <a:t>ierr</a:t>
            </a:r>
            <a:r>
              <a:rPr lang="en-GB" dirty="0"/>
              <a:t>)</a:t>
            </a:r>
            <a:br>
              <a:rPr lang="en-GB" dirty="0"/>
            </a:br>
            <a:r>
              <a:rPr lang="en-GB" dirty="0"/>
              <a:t>END IF</a:t>
            </a:r>
            <a:endParaRPr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20"/>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First try — notes</a:t>
            </a:r>
            <a:endParaRPr/>
          </a:p>
        </p:txBody>
      </p:sp>
      <p:sp>
        <p:nvSpPr>
          <p:cNvPr id="321" name="Google Shape;321;p20"/>
          <p:cNvSpPr txBox="1">
            <a:spLocks noGrp="1"/>
          </p:cNvSpPr>
          <p:nvPr>
            <p:ph type="body" idx="1"/>
          </p:nvPr>
        </p:nvSpPr>
        <p:spPr>
          <a:xfrm>
            <a:off x="1303800" y="1597875"/>
            <a:ext cx="7030500" cy="2933700"/>
          </a:xfrm>
          <a:prstGeom prst="rect">
            <a:avLst/>
          </a:prstGeom>
        </p:spPr>
        <p:txBody>
          <a:bodyPr spcFirstLastPara="1" wrap="square" lIns="91425" tIns="91425" rIns="91425" bIns="91425" anchor="t" anchorCtr="0">
            <a:normAutofit fontScale="92500" lnSpcReduction="10000"/>
          </a:bodyPr>
          <a:lstStyle/>
          <a:p>
            <a:pPr marL="457200" lvl="0" indent="-330200" algn="l" rtl="0">
              <a:spcBef>
                <a:spcPts val="0"/>
              </a:spcBef>
              <a:spcAft>
                <a:spcPts val="0"/>
              </a:spcAft>
              <a:buSzPts val="1600"/>
              <a:buChar char="●"/>
            </a:pPr>
            <a:r>
              <a:rPr lang="en-GB" sz="1600"/>
              <a:t>This code requires MPI_THREAD_MULTIPLE</a:t>
            </a:r>
            <a:endParaRPr sz="1600"/>
          </a:p>
          <a:p>
            <a:pPr marL="914400" lvl="1" indent="-330200" algn="l" rtl="0">
              <a:spcBef>
                <a:spcPts val="0"/>
              </a:spcBef>
              <a:spcAft>
                <a:spcPts val="0"/>
              </a:spcAft>
              <a:buSzPts val="1600"/>
              <a:buChar char="○"/>
            </a:pPr>
            <a:r>
              <a:rPr lang="en-GB" sz="1600"/>
              <a:t>No synchronisation between threads, concurrent execution</a:t>
            </a:r>
            <a:br>
              <a:rPr lang="en-GB" sz="1600"/>
            </a:br>
            <a:endParaRPr sz="1600"/>
          </a:p>
          <a:p>
            <a:pPr marL="457200" lvl="0" indent="-330200" algn="l" rtl="0">
              <a:spcBef>
                <a:spcPts val="0"/>
              </a:spcBef>
              <a:spcAft>
                <a:spcPts val="0"/>
              </a:spcAft>
              <a:buSzPts val="1600"/>
              <a:buChar char="●"/>
            </a:pPr>
            <a:r>
              <a:rPr lang="en-GB" sz="1600"/>
              <a:t>“Semantics of thread execution [do] not define a relative order”</a:t>
            </a:r>
            <a:endParaRPr sz="1600"/>
          </a:p>
          <a:p>
            <a:pPr marL="914400" lvl="1" indent="-330200" algn="l" rtl="0">
              <a:spcBef>
                <a:spcPts val="0"/>
              </a:spcBef>
              <a:spcAft>
                <a:spcPts val="0"/>
              </a:spcAft>
              <a:buSzPts val="1600"/>
              <a:buChar char="○"/>
            </a:pPr>
            <a:r>
              <a:rPr lang="en-GB" sz="1600"/>
              <a:t>Which send happens first? Which send happens second?</a:t>
            </a:r>
            <a:br>
              <a:rPr lang="en-GB" sz="1600"/>
            </a:br>
            <a:endParaRPr sz="1600"/>
          </a:p>
          <a:p>
            <a:pPr marL="457200" lvl="0" indent="-330200" algn="l" rtl="0">
              <a:spcBef>
                <a:spcPts val="0"/>
              </a:spcBef>
              <a:spcAft>
                <a:spcPts val="0"/>
              </a:spcAft>
              <a:buSzPts val="1600"/>
              <a:buChar char="●"/>
            </a:pPr>
            <a:r>
              <a:rPr lang="en-GB" sz="1600"/>
              <a:t>This code does not match the single-threaded example</a:t>
            </a:r>
            <a:endParaRPr sz="1600"/>
          </a:p>
          <a:p>
            <a:pPr marL="914400" lvl="1" indent="-330200" algn="l" rtl="0">
              <a:spcBef>
                <a:spcPts val="0"/>
              </a:spcBef>
              <a:spcAft>
                <a:spcPts val="0"/>
              </a:spcAft>
              <a:buSzPts val="1600"/>
              <a:buChar char="○"/>
            </a:pPr>
            <a:r>
              <a:rPr lang="en-GB" sz="1600"/>
              <a:t>From a process-centric point-of-view</a:t>
            </a:r>
            <a:br>
              <a:rPr lang="en-GB" sz="1600"/>
            </a:br>
            <a:endParaRPr sz="1600"/>
          </a:p>
          <a:p>
            <a:pPr marL="457200" lvl="0" indent="-330200" algn="l" rtl="0">
              <a:spcBef>
                <a:spcPts val="0"/>
              </a:spcBef>
              <a:spcAft>
                <a:spcPts val="0"/>
              </a:spcAft>
              <a:buSzPts val="1600"/>
              <a:buChar char="●"/>
            </a:pPr>
            <a:r>
              <a:rPr lang="en-GB" sz="1600"/>
              <a:t>This formulation does not cover all multi-threaded cases/situations</a:t>
            </a:r>
            <a:endParaRPr sz="1600"/>
          </a:p>
          <a:p>
            <a:pPr marL="914400" lvl="1" indent="-330200" algn="l" rtl="0">
              <a:spcBef>
                <a:spcPts val="0"/>
              </a:spcBef>
              <a:spcAft>
                <a:spcPts val="0"/>
              </a:spcAft>
              <a:buSzPts val="1600"/>
              <a:buChar char="○"/>
            </a:pPr>
            <a:r>
              <a:rPr lang="en-GB" sz="1600"/>
              <a:t>What about multi-threaded but not MPI_THREAD_MULTIPLE?</a:t>
            </a:r>
            <a:endParaRPr sz="16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26" name="Google Shape;326;p21"/>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a:t>Multi-threaded example (2nd try)</a:t>
            </a:r>
            <a:endParaRPr/>
          </a:p>
        </p:txBody>
      </p:sp>
      <p:sp>
        <p:nvSpPr>
          <p:cNvPr id="327" name="Google Shape;327;p21"/>
          <p:cNvSpPr txBox="1">
            <a:spLocks noGrp="1"/>
          </p:cNvSpPr>
          <p:nvPr>
            <p:ph type="body" idx="1"/>
          </p:nvPr>
        </p:nvSpPr>
        <p:spPr>
          <a:xfrm>
            <a:off x="1303800" y="1156650"/>
            <a:ext cx="7030500" cy="3708244"/>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1200"/>
              </a:spcAft>
              <a:buNone/>
            </a:pPr>
            <a:r>
              <a:rPr lang="en-GB" dirty="0"/>
              <a:t>CALL MPI_COMM_RANK(comm, rank, </a:t>
            </a:r>
            <a:r>
              <a:rPr lang="en-GB" dirty="0" err="1"/>
              <a:t>ierr</a:t>
            </a:r>
            <a:r>
              <a:rPr lang="en-GB" dirty="0"/>
              <a:t>)</a:t>
            </a:r>
            <a:br>
              <a:rPr lang="en-GB" dirty="0"/>
            </a:br>
            <a:r>
              <a:rPr lang="en-GB" dirty="0"/>
              <a:t>IF (rank .EQ. 0) THEN</a:t>
            </a:r>
            <a:br>
              <a:rPr lang="en-GB" dirty="0"/>
            </a:br>
            <a:r>
              <a:rPr lang="en-GB" dirty="0"/>
              <a:t>    </a:t>
            </a:r>
            <a:r>
              <a:rPr lang="en-GB" dirty="0">
                <a:solidFill>
                  <a:schemeClr val="accent6"/>
                </a:solidFill>
              </a:rPr>
              <a:t>!$OMP PARALLEL DEFAULT(SHARED) THREADPRIVATE(</a:t>
            </a:r>
            <a:r>
              <a:rPr lang="en-GB" dirty="0" err="1">
                <a:solidFill>
                  <a:schemeClr val="accent6"/>
                </a:solidFill>
              </a:rPr>
              <a:t>tid</a:t>
            </a:r>
            <a:r>
              <a:rPr lang="en-GB" dirty="0">
                <a:solidFill>
                  <a:schemeClr val="accent6"/>
                </a:solidFill>
              </a:rPr>
              <a:t>, </a:t>
            </a:r>
            <a:r>
              <a:rPr lang="en-GB" dirty="0" err="1">
                <a:solidFill>
                  <a:schemeClr val="accent6"/>
                </a:solidFill>
              </a:rPr>
              <a:t>ierr</a:t>
            </a:r>
            <a:r>
              <a:rPr lang="en-GB" dirty="0">
                <a:solidFill>
                  <a:schemeClr val="accent6"/>
                </a:solidFill>
              </a:rPr>
              <a:t>) NUM_THREADS(2)</a:t>
            </a:r>
            <a:br>
              <a:rPr lang="en-GB" dirty="0">
                <a:solidFill>
                  <a:schemeClr val="accent6"/>
                </a:solidFill>
              </a:rPr>
            </a:br>
            <a:r>
              <a:rPr lang="en-GB" dirty="0">
                <a:solidFill>
                  <a:schemeClr val="accent6"/>
                </a:solidFill>
              </a:rPr>
              <a:t>    !$ </a:t>
            </a:r>
            <a:r>
              <a:rPr lang="en-GB" dirty="0" err="1">
                <a:solidFill>
                  <a:schemeClr val="accent6"/>
                </a:solidFill>
              </a:rPr>
              <a:t>tid</a:t>
            </a:r>
            <a:r>
              <a:rPr lang="en-GB" dirty="0">
                <a:solidFill>
                  <a:schemeClr val="accent6"/>
                </a:solidFill>
              </a:rPr>
              <a:t> = </a:t>
            </a:r>
            <a:r>
              <a:rPr lang="en-GB" dirty="0" err="1">
                <a:solidFill>
                  <a:schemeClr val="accent6"/>
                </a:solidFill>
              </a:rPr>
              <a:t>OMP_get_thread_num</a:t>
            </a:r>
            <a:r>
              <a:rPr lang="en-GB" dirty="0">
                <a:solidFill>
                  <a:schemeClr val="accent6"/>
                </a:solidFill>
              </a:rPr>
              <a:t>()</a:t>
            </a:r>
            <a:br>
              <a:rPr lang="en-GB" dirty="0">
                <a:solidFill>
                  <a:schemeClr val="accent6"/>
                </a:solidFill>
              </a:rPr>
            </a:br>
            <a:r>
              <a:rPr lang="en-GB" dirty="0">
                <a:solidFill>
                  <a:schemeClr val="accent6"/>
                </a:solidFill>
              </a:rPr>
              <a:t>    !$OMP CRITICAL</a:t>
            </a:r>
            <a:br>
              <a:rPr lang="en-GB" dirty="0">
                <a:solidFill>
                  <a:schemeClr val="accent6"/>
                </a:solidFill>
              </a:rPr>
            </a:br>
            <a:r>
              <a:rPr lang="en-GB" dirty="0">
                <a:solidFill>
                  <a:schemeClr val="accent6"/>
                </a:solidFill>
              </a:rPr>
              <a:t>    !$ IF (</a:t>
            </a:r>
            <a:r>
              <a:rPr lang="en-GB" dirty="0" err="1">
                <a:solidFill>
                  <a:schemeClr val="accent6"/>
                </a:solidFill>
              </a:rPr>
              <a:t>tid</a:t>
            </a:r>
            <a:r>
              <a:rPr lang="en-GB" dirty="0">
                <a:solidFill>
                  <a:schemeClr val="accent6"/>
                </a:solidFill>
              </a:rPr>
              <a:t> .EQ. 0) THEN</a:t>
            </a:r>
            <a:br>
              <a:rPr lang="en-GB" dirty="0">
                <a:solidFill>
                  <a:schemeClr val="accent6"/>
                </a:solidFill>
              </a:rPr>
            </a:br>
            <a:r>
              <a:rPr lang="en-GB" dirty="0"/>
              <a:t>        CALL MPI_BSEND(buf1, count, MPI_REAL, 1, tag, comm, </a:t>
            </a:r>
            <a:r>
              <a:rPr lang="en-GB" dirty="0" err="1"/>
              <a:t>ierr</a:t>
            </a:r>
            <a:r>
              <a:rPr lang="en-GB" dirty="0"/>
              <a:t>)</a:t>
            </a:r>
            <a:br>
              <a:rPr lang="en-GB" dirty="0"/>
            </a:br>
            <a:r>
              <a:rPr lang="en-GB" dirty="0">
                <a:solidFill>
                  <a:schemeClr val="accent6"/>
                </a:solidFill>
              </a:rPr>
              <a:t>    !$ ELSEIF (</a:t>
            </a:r>
            <a:r>
              <a:rPr lang="en-GB" dirty="0" err="1">
                <a:solidFill>
                  <a:schemeClr val="accent6"/>
                </a:solidFill>
              </a:rPr>
              <a:t>tid</a:t>
            </a:r>
            <a:r>
              <a:rPr lang="en-GB" dirty="0">
                <a:solidFill>
                  <a:schemeClr val="accent6"/>
                </a:solidFill>
              </a:rPr>
              <a:t> .EQ. 1) THEN</a:t>
            </a:r>
            <a:br>
              <a:rPr lang="en-GB" dirty="0">
                <a:solidFill>
                  <a:schemeClr val="accent6"/>
                </a:solidFill>
              </a:rPr>
            </a:br>
            <a:r>
              <a:rPr lang="en-GB" dirty="0"/>
              <a:t>        CALL MPI_BSEND(buf2, count, MPI_REAL, 1, tag, comm, </a:t>
            </a:r>
            <a:r>
              <a:rPr lang="en-GB" dirty="0" err="1"/>
              <a:t>ierr</a:t>
            </a:r>
            <a:r>
              <a:rPr lang="en-GB" dirty="0"/>
              <a:t>)</a:t>
            </a:r>
            <a:br>
              <a:rPr lang="en-GB" dirty="0"/>
            </a:br>
            <a:r>
              <a:rPr lang="en-GB" dirty="0">
                <a:solidFill>
                  <a:schemeClr val="accent6"/>
                </a:solidFill>
              </a:rPr>
              <a:t>    !$ ENDIF</a:t>
            </a:r>
            <a:br>
              <a:rPr lang="en-GB" dirty="0">
                <a:solidFill>
                  <a:schemeClr val="accent6"/>
                </a:solidFill>
              </a:rPr>
            </a:br>
            <a:r>
              <a:rPr lang="en-GB" dirty="0">
                <a:solidFill>
                  <a:schemeClr val="accent6"/>
                </a:solidFill>
              </a:rPr>
              <a:t>    !$OMP END CRITICAL</a:t>
            </a:r>
            <a:br>
              <a:rPr lang="en-GB" dirty="0">
                <a:solidFill>
                  <a:schemeClr val="accent6"/>
                </a:solidFill>
              </a:rPr>
            </a:br>
            <a:r>
              <a:rPr lang="en-GB" dirty="0">
                <a:solidFill>
                  <a:schemeClr val="accent6"/>
                </a:solidFill>
              </a:rPr>
              <a:t>    !$OMP END PARALLEL</a:t>
            </a:r>
            <a:br>
              <a:rPr lang="en-GB" dirty="0">
                <a:solidFill>
                  <a:schemeClr val="accent6"/>
                </a:solidFill>
              </a:rPr>
            </a:br>
            <a:r>
              <a:rPr lang="en-GB" dirty="0"/>
              <a:t>ELSEIF (rank .EQ. 1) THEN</a:t>
            </a:r>
            <a:br>
              <a:rPr lang="en-GB" dirty="0"/>
            </a:br>
            <a:r>
              <a:rPr lang="en-GB" dirty="0"/>
              <a:t>    CALL MPI_RECV(buf1, count, MPI_REAL, 0, MPI_ANY_TAG, comm, status, </a:t>
            </a:r>
            <a:r>
              <a:rPr lang="en-GB" dirty="0" err="1"/>
              <a:t>ierr</a:t>
            </a:r>
            <a:r>
              <a:rPr lang="en-GB" dirty="0"/>
              <a:t>)</a:t>
            </a:r>
            <a:br>
              <a:rPr lang="en-GB" dirty="0"/>
            </a:br>
            <a:r>
              <a:rPr lang="en-GB" dirty="0"/>
              <a:t>    CALL MPI_RECV(buf2, count, MPI_REAL, 0, tag, comm, status, </a:t>
            </a:r>
            <a:r>
              <a:rPr lang="en-GB" dirty="0" err="1"/>
              <a:t>ierr</a:t>
            </a:r>
            <a:r>
              <a:rPr lang="en-GB" dirty="0"/>
              <a:t>)</a:t>
            </a:r>
            <a:br>
              <a:rPr lang="en-GB" dirty="0"/>
            </a:br>
            <a:r>
              <a:rPr lang="en-GB" dirty="0"/>
              <a:t>END IF</a:t>
            </a:r>
            <a:endParaRPr dirty="0"/>
          </a:p>
        </p:txBody>
      </p:sp>
      <p:cxnSp>
        <p:nvCxnSpPr>
          <p:cNvPr id="328" name="Google Shape;328;p21"/>
          <p:cNvCxnSpPr/>
          <p:nvPr/>
        </p:nvCxnSpPr>
        <p:spPr>
          <a:xfrm rot="10800000">
            <a:off x="488113" y="2056825"/>
            <a:ext cx="1014900" cy="98100"/>
          </a:xfrm>
          <a:prstGeom prst="straightConnector1">
            <a:avLst/>
          </a:prstGeom>
          <a:noFill/>
          <a:ln w="9525" cap="flat" cmpd="sng">
            <a:solidFill>
              <a:schemeClr val="accent2"/>
            </a:solidFill>
            <a:prstDash val="solid"/>
            <a:round/>
            <a:headEnd type="stealth" w="med" len="med"/>
            <a:tailEnd type="none" w="med" len="med"/>
          </a:ln>
        </p:spPr>
      </p:cxnSp>
      <p:cxnSp>
        <p:nvCxnSpPr>
          <p:cNvPr id="329" name="Google Shape;329;p21"/>
          <p:cNvCxnSpPr/>
          <p:nvPr/>
        </p:nvCxnSpPr>
        <p:spPr>
          <a:xfrm rot="10800000">
            <a:off x="488113" y="3362759"/>
            <a:ext cx="1014900" cy="98100"/>
          </a:xfrm>
          <a:prstGeom prst="straightConnector1">
            <a:avLst/>
          </a:prstGeom>
          <a:noFill/>
          <a:ln w="9525" cap="flat" cmpd="sng">
            <a:solidFill>
              <a:schemeClr val="accent2"/>
            </a:solidFill>
            <a:prstDash val="solid"/>
            <a:round/>
            <a:headEnd type="stealth" w="med" len="med"/>
            <a:tailEnd type="none" w="med" len="med"/>
          </a:ln>
        </p:spPr>
      </p:cxnSp>
    </p:spTree>
  </p:cSld>
  <p:clrMapOvr>
    <a:masterClrMapping/>
  </p:clrMapOvr>
</p:sld>
</file>

<file path=ppt/theme/theme1.xml><?xml version="1.0" encoding="utf-8"?>
<a:theme xmlns:a="http://schemas.openxmlformats.org/drawingml/2006/main"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1857</TotalTime>
  <Words>1835</Words>
  <Application>Microsoft Macintosh PowerPoint</Application>
  <PresentationFormat>On-screen Show (16:9)</PresentationFormat>
  <Paragraphs>141</Paragraphs>
  <Slides>27</Slides>
  <Notes>24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27</vt:i4>
      </vt:variant>
    </vt:vector>
  </HeadingPairs>
  <TitlesOfParts>
    <vt:vector size="31" baseType="lpstr">
      <vt:lpstr>Nunito</vt:lpstr>
      <vt:lpstr>Arial</vt:lpstr>
      <vt:lpstr>Maven Pro</vt:lpstr>
      <vt:lpstr>Momentum</vt:lpstr>
      <vt:lpstr>The “Logically Concurrent” Issue</vt:lpstr>
      <vt:lpstr>Where is the problem?</vt:lpstr>
      <vt:lpstr>Single-threaded example</vt:lpstr>
      <vt:lpstr>What about matching rules?</vt:lpstr>
      <vt:lpstr>Multi-threaded example(s)</vt:lpstr>
      <vt:lpstr>Let’s fix that oversight</vt:lpstr>
      <vt:lpstr>Multi-threaded example (1st try)</vt:lpstr>
      <vt:lpstr>First try — notes</vt:lpstr>
      <vt:lpstr>Multi-threaded example (2nd try)</vt:lpstr>
      <vt:lpstr>Second try — notes</vt:lpstr>
      <vt:lpstr>Multi-threaded example (3rd try)</vt:lpstr>
      <vt:lpstr>Third try — notes</vt:lpstr>
      <vt:lpstr>What could go wrong?</vt:lpstr>
      <vt:lpstr>What did the programmer intend?</vt:lpstr>
      <vt:lpstr>What about thread support levels?</vt:lpstr>
      <vt:lpstr>How can MPI tell the difference?</vt:lpstr>
      <vt:lpstr>What about thread compliance?</vt:lpstr>
      <vt:lpstr>What about performance optimisations?</vt:lpstr>
      <vt:lpstr>What about user-level threads?</vt:lpstr>
      <vt:lpstr>A little from camp A A little from camp B</vt:lpstr>
      <vt:lpstr>Camp A — “I will have order” (Dolores Umbridge)</vt:lpstr>
      <vt:lpstr>Camp B — “Freedom!” (William Wallace)</vt:lpstr>
      <vt:lpstr>What can we do?</vt:lpstr>
      <vt:lpstr>Tentative proposal(s)</vt:lpstr>
      <vt:lpstr>16%</vt:lpstr>
      <vt:lpstr>What about the receiver-side?</vt:lpstr>
      <vt:lpstr>Which camp is right?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“Logically Concurrent” Issue</dc:title>
  <cp:lastModifiedBy>Microsoft Office User</cp:lastModifiedBy>
  <cp:revision>6</cp:revision>
  <dcterms:modified xsi:type="dcterms:W3CDTF">2021-12-15T17:05:26Z</dcterms:modified>
</cp:coreProperties>
</file>